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0" r:id="rId1"/>
  </p:sldMasterIdLst>
  <p:notesMasterIdLst>
    <p:notesMasterId r:id="rId21"/>
  </p:notesMasterIdLst>
  <p:sldIdLst>
    <p:sldId id="371" r:id="rId2"/>
    <p:sldId id="363" r:id="rId3"/>
    <p:sldId id="364" r:id="rId4"/>
    <p:sldId id="373" r:id="rId5"/>
    <p:sldId id="385" r:id="rId6"/>
    <p:sldId id="374" r:id="rId7"/>
    <p:sldId id="365" r:id="rId8"/>
    <p:sldId id="375" r:id="rId9"/>
    <p:sldId id="378" r:id="rId10"/>
    <p:sldId id="380" r:id="rId11"/>
    <p:sldId id="377" r:id="rId12"/>
    <p:sldId id="383" r:id="rId13"/>
    <p:sldId id="384" r:id="rId14"/>
    <p:sldId id="382" r:id="rId15"/>
    <p:sldId id="381" r:id="rId16"/>
    <p:sldId id="366" r:id="rId17"/>
    <p:sldId id="370" r:id="rId18"/>
    <p:sldId id="369" r:id="rId19"/>
    <p:sldId id="376" r:id="rId20"/>
  </p:sldIdLst>
  <p:sldSz cx="12192000" cy="6858000"/>
  <p:notesSz cx="7315200" cy="9601200"/>
  <p:embeddedFontLst>
    <p:embeddedFont>
      <p:font typeface="Calibri" panose="020F050202020403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AA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2AD3BB-2970-4495-BF1A-AAD18584BE66}">
  <a:tblStyle styleId="{CF2AD3BB-2970-4495-BF1A-AAD18584BE66}" styleName="Table_0"/>
  <a:tblStyle styleId="{DA6E7CED-7ECB-4705-9B29-95F568B9765D}" styleName="Table_1">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 styleId="{415D947A-CB25-4A54-A8CC-7A063C7F32E1}" styleName="Table_2">
    <a:wholeTbl>
      <a:tcTxStyle b="off" i="off">
        <a:font>
          <a:latin typeface="Arial"/>
          <a:ea typeface="Arial"/>
          <a:cs typeface="Arial"/>
        </a:font>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BF5"/>
          </a:solidFill>
        </a:fill>
      </a:tcStyle>
    </a:wholeTbl>
    <a:band1H>
      <a:tcStyle>
        <a:tcBdr/>
        <a:fill>
          <a:solidFill>
            <a:srgbClr val="CAD4EA"/>
          </a:solidFill>
        </a:fill>
      </a:tcStyle>
    </a:band1H>
    <a:band1V>
      <a:tcStyle>
        <a:tcBdr/>
        <a:fill>
          <a:solidFill>
            <a:srgbClr val="CAD4EA"/>
          </a:solidFill>
        </a:fill>
      </a:tcStyle>
    </a:band1V>
    <a:lastCol>
      <a:tcTxStyle b="on" i="off">
        <a:font>
          <a:latin typeface="Arial"/>
          <a:ea typeface="Arial"/>
          <a:cs typeface="Arial"/>
        </a:font>
        <a:schemeClr val="lt1"/>
      </a:tcTxStyle>
      <a:tcStyle>
        <a:tcBdr/>
        <a:fill>
          <a:solidFill>
            <a:schemeClr val="accent2"/>
          </a:solidFill>
        </a:fill>
      </a:tcStyle>
    </a:lastCol>
    <a:firstCol>
      <a:tcTxStyle b="on" i="off">
        <a:font>
          <a:latin typeface="Arial"/>
          <a:ea typeface="Arial"/>
          <a:cs typeface="Arial"/>
        </a:font>
        <a:schemeClr val="lt1"/>
      </a:tcTxStyle>
      <a:tcStyle>
        <a:tcBdr/>
        <a:fill>
          <a:solidFill>
            <a:schemeClr val="accent2"/>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med" len="med"/>
              <a:tailEnd type="none" w="med" len="med"/>
            </a:ln>
          </a:top>
        </a:tcBdr>
        <a:fill>
          <a:solidFill>
            <a:schemeClr val="accent2"/>
          </a:solidFill>
        </a:fill>
      </a:tcStyle>
    </a:lastRow>
    <a:firstRow>
      <a:tcTxStyle b="on" i="off">
        <a:font>
          <a:latin typeface="Arial"/>
          <a:ea typeface="Arial"/>
          <a:cs typeface="Arial"/>
        </a:font>
        <a:schemeClr val="lt1"/>
      </a:tcTxStyle>
      <a:tcStyle>
        <a:tcBdr>
          <a:bottom>
            <a:ln w="38100" cap="flat" cmpd="sng">
              <a:solidFill>
                <a:schemeClr val="lt1"/>
              </a:solidFill>
              <a:prstDash val="solid"/>
              <a:round/>
              <a:headEnd type="none" w="med" len="med"/>
              <a:tailEnd type="none" w="med" len="med"/>
            </a:ln>
          </a:bottom>
        </a:tcBdr>
        <a:fill>
          <a:solidFill>
            <a:schemeClr val="accent2"/>
          </a:solidFill>
        </a:fill>
      </a:tcStyle>
    </a:firstRow>
  </a:tblStyle>
  <a:tblStyle styleId="{38F40FFD-31A6-451B-8F2E-07ADEA654A7F}" styleName="Table_3">
    <a:wholeTbl>
      <a:tcTxStyle b="off" i="off">
        <a:font>
          <a:latin typeface="Intel Clear"/>
          <a:ea typeface="Intel Clear"/>
          <a:cs typeface="Intel Clear"/>
        </a:font>
        <a:srgbClr val="000000"/>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9525" cap="flat" cmpd="sng">
              <a:solidFill>
                <a:srgbClr val="000000">
                  <a:alpha val="0"/>
                </a:srgbClr>
              </a:solidFill>
              <a:prstDash val="solid"/>
              <a:round/>
              <a:headEnd type="none" w="med" len="med"/>
              <a:tailEnd type="none" w="med" len="med"/>
            </a:ln>
          </a:top>
          <a:bottom>
            <a:ln w="9525" cap="flat" cmpd="sng">
              <a:solidFill>
                <a:srgbClr val="000000">
                  <a:alpha val="0"/>
                </a:srgbClr>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33" autoAdjust="0"/>
    <p:restoredTop sz="95466" autoAdjust="0"/>
  </p:normalViewPr>
  <p:slideViewPr>
    <p:cSldViewPr snapToGrid="0">
      <p:cViewPr varScale="1">
        <p:scale>
          <a:sx n="107" d="100"/>
          <a:sy n="107" d="100"/>
        </p:scale>
        <p:origin x="93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viewProps" Target="viewProps.xml"/></Relationships>
</file>

<file path=ppt/media/image1.png>
</file>

<file path=ppt/media/image10.jpg>
</file>

<file path=ppt/media/image11.png>
</file>

<file path=ppt/media/image12.jpg>
</file>

<file path=ppt/media/image13.png>
</file>

<file path=ppt/media/image2.pn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169919" cy="481727"/>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74254" marR="0" lvl="1" indent="-4353"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2pPr>
            <a:lvl3pPr marL="948507" marR="0" lvl="2" indent="-8707"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3pPr>
            <a:lvl4pPr marL="1422761" marR="0" lvl="3" indent="-36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4pPr>
            <a:lvl5pPr marL="1897014" marR="0" lvl="4" indent="-471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5pPr>
            <a:lvl6pPr marL="2371268" marR="0" lvl="5" indent="-906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6pPr>
            <a:lvl7pPr marL="2845521" marR="0" lvl="6" indent="-72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7pPr>
            <a:lvl8pPr marL="3319775" marR="0" lvl="7" indent="-507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8pPr>
            <a:lvl9pPr marL="3794028" marR="0" lvl="8" indent="-942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4143587" y="0"/>
            <a:ext cx="3169919" cy="481727"/>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74254" marR="0" lvl="1" indent="-4353"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2pPr>
            <a:lvl3pPr marL="948507" marR="0" lvl="2" indent="-8707"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3pPr>
            <a:lvl4pPr marL="1422761" marR="0" lvl="3" indent="-36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4pPr>
            <a:lvl5pPr marL="1897014" marR="0" lvl="4" indent="-471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5pPr>
            <a:lvl6pPr marL="2371268" marR="0" lvl="5" indent="-906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6pPr>
            <a:lvl7pPr marL="2845521" marR="0" lvl="6" indent="-72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7pPr>
            <a:lvl8pPr marL="3319775" marR="0" lvl="7" indent="-507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8pPr>
            <a:lvl9pPr marL="3794028" marR="0" lvl="8" indent="-942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777875" y="1200150"/>
            <a:ext cx="5759449" cy="3240088"/>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31518" y="4620576"/>
            <a:ext cx="5852159" cy="3780472"/>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9119475"/>
            <a:ext cx="3169919" cy="48172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74254" marR="0" lvl="1" indent="-4353"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2pPr>
            <a:lvl3pPr marL="948507" marR="0" lvl="2" indent="-8707"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3pPr>
            <a:lvl4pPr marL="1422761" marR="0" lvl="3" indent="-36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4pPr>
            <a:lvl5pPr marL="1897014" marR="0" lvl="4" indent="-471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5pPr>
            <a:lvl6pPr marL="2371268" marR="0" lvl="5" indent="-906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6pPr>
            <a:lvl7pPr marL="2845521" marR="0" lvl="6" indent="-72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7pPr>
            <a:lvl8pPr marL="3319775" marR="0" lvl="7" indent="-507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8pPr>
            <a:lvl9pPr marL="3794028" marR="0" lvl="8" indent="-942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4143587" y="9119475"/>
            <a:ext cx="3169919" cy="481725"/>
          </a:xfrm>
          <a:prstGeom prst="rect">
            <a:avLst/>
          </a:prstGeom>
          <a:noFill/>
          <a:ln>
            <a:noFill/>
          </a:ln>
        </p:spPr>
        <p:txBody>
          <a:bodyPr lIns="96650" tIns="48300" rIns="96650" bIns="48300" anchor="b" anchorCtr="0">
            <a:noAutofit/>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2781315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a:t>
            </a:r>
            <a:r>
              <a:rPr lang="en-US" baseline="0" dirty="0" smtClean="0"/>
              <a:t> the above infrastructure is in place, we still want to schedule some POCs for “development systems” based around service composition.</a:t>
            </a:r>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37289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dirty="0" smtClean="0"/>
              <a:t>AVS</a:t>
            </a:r>
            <a:r>
              <a:rPr lang="en-US" baseline="0" dirty="0" smtClean="0"/>
              <a:t> is</a:t>
            </a:r>
            <a:r>
              <a:rPr lang="en-US" dirty="0" smtClean="0"/>
              <a:t> picked as a concrete target, although the same approach could be used for Google Voice, Microsoft Cortana, etc.</a:t>
            </a:r>
          </a:p>
          <a:p>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111014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17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18416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894259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2_Title and Bulleted Text">
    <p:spTree>
      <p:nvGrpSpPr>
        <p:cNvPr id="1" name="Shape 18"/>
        <p:cNvGrpSpPr/>
        <p:nvPr/>
      </p:nvGrpSpPr>
      <p:grpSpPr>
        <a:xfrm>
          <a:off x="0" y="0"/>
          <a:ext cx="0" cy="0"/>
          <a:chOff x="0" y="0"/>
          <a:chExt cx="0" cy="0"/>
        </a:xfrm>
      </p:grpSpPr>
      <p:sp>
        <p:nvSpPr>
          <p:cNvPr id="19" name="Shape 19"/>
          <p:cNvSpPr txBox="1">
            <a:spLocks noGrp="1"/>
          </p:cNvSpPr>
          <p:nvPr>
            <p:ph type="ftr" idx="11"/>
          </p:nvPr>
        </p:nvSpPr>
        <p:spPr>
          <a:xfrm>
            <a:off x="4165600" y="6432516"/>
            <a:ext cx="3860798" cy="365125"/>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1"/>
              </a:buClr>
              <a:buFont typeface="Arial"/>
              <a:buNone/>
              <a:defRPr sz="1067" b="0" i="0" u="none" strike="noStrike" cap="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20" name="Shape 20"/>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a:solidFill>
                  <a:schemeClr val="lt1"/>
                </a:solidFill>
                <a:latin typeface="Arial"/>
                <a:ea typeface="Arial"/>
                <a:cs typeface="Arial"/>
                <a:sym typeface="Arial"/>
              </a:rPr>
              <a:t>‹#›</a:t>
            </a:fld>
            <a:endParaRPr lang="en-US" sz="1067" b="0" i="0" u="none" strike="noStrike" cap="none">
              <a:solidFill>
                <a:schemeClr val="lt1"/>
              </a:solidFill>
              <a:latin typeface="Arial"/>
              <a:ea typeface="Arial"/>
              <a:cs typeface="Arial"/>
              <a:sym typeface="Arial"/>
            </a:endParaRPr>
          </a:p>
        </p:txBody>
      </p:sp>
      <p:sp>
        <p:nvSpPr>
          <p:cNvPr id="21" name="Shape 21"/>
          <p:cNvSpPr txBox="1">
            <a:spLocks noGrp="1"/>
          </p:cNvSpPr>
          <p:nvPr>
            <p:ph type="body" idx="1"/>
          </p:nvPr>
        </p:nvSpPr>
        <p:spPr>
          <a:xfrm>
            <a:off x="102500" y="1025811"/>
            <a:ext cx="11736351" cy="4883691"/>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title"/>
          </p:nvPr>
        </p:nvSpPr>
        <p:spPr>
          <a:xfrm>
            <a:off x="100383" y="85821"/>
            <a:ext cx="10972799" cy="85344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lue Section Break Image">
    <p:bg>
      <p:bgPr>
        <a:gradFill>
          <a:gsLst>
            <a:gs pos="0">
              <a:schemeClr val="dk2"/>
            </a:gs>
            <a:gs pos="50000">
              <a:schemeClr val="accent2"/>
            </a:gs>
            <a:gs pos="100000">
              <a:schemeClr val="accent2"/>
            </a:gs>
          </a:gsLst>
          <a:lin ang="18900000" scaled="0"/>
        </a:gradFill>
        <a:effectLst/>
      </p:bgPr>
    </p:bg>
    <p:spTree>
      <p:nvGrpSpPr>
        <p:cNvPr id="1" name="Shape 89"/>
        <p:cNvGrpSpPr/>
        <p:nvPr/>
      </p:nvGrpSpPr>
      <p:grpSpPr>
        <a:xfrm>
          <a:off x="0" y="0"/>
          <a:ext cx="0" cy="0"/>
          <a:chOff x="0" y="0"/>
          <a:chExt cx="0" cy="0"/>
        </a:xfrm>
      </p:grpSpPr>
      <p:sp>
        <p:nvSpPr>
          <p:cNvPr id="90" name="Shape 90"/>
          <p:cNvSpPr>
            <a:spLocks noGrp="1"/>
          </p:cNvSpPr>
          <p:nvPr>
            <p:ph type="pic" idx="2"/>
          </p:nvPr>
        </p:nvSpPr>
        <p:spPr>
          <a:xfrm>
            <a:off x="0" y="0"/>
            <a:ext cx="12192000" cy="3432175"/>
          </a:xfrm>
          <a:prstGeom prst="rect">
            <a:avLst/>
          </a:prstGeom>
          <a:solidFill>
            <a:srgbClr val="CFD5D8"/>
          </a:solid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91230" marR="0" lvl="2" indent="91130" algn="l" rtl="0">
              <a:lnSpc>
                <a:spcPct val="100000"/>
              </a:lnSpc>
              <a:spcBef>
                <a:spcPts val="106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3pPr>
            <a:lvl4pPr marL="1395182" marR="0" lvl="3" indent="36146"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92" name="Shape 92"/>
          <p:cNvSpPr txBox="1">
            <a:spLocks noGrp="1"/>
          </p:cNvSpPr>
          <p:nvPr>
            <p:ph type="body" idx="1"/>
          </p:nvPr>
        </p:nvSpPr>
        <p:spPr>
          <a:xfrm>
            <a:off x="607483" y="4465048"/>
            <a:ext cx="10363200" cy="1500187"/>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F3D54E"/>
              </a:buClr>
              <a:buFont typeface="Noto Sans Symbols"/>
              <a:buNone/>
              <a:defRPr sz="2133" b="0" i="0" u="none" strike="noStrike" cap="none">
                <a:solidFill>
                  <a:srgbClr val="F3D54E"/>
                </a:solidFill>
                <a:latin typeface="Arial"/>
                <a:ea typeface="Arial"/>
                <a:cs typeface="Arial"/>
                <a:sym typeface="Arial"/>
              </a:defRPr>
            </a:lvl1pPr>
            <a:lvl2pPr marL="609585" marR="0" lvl="1" indent="-12684" algn="l" rtl="0">
              <a:lnSpc>
                <a:spcPct val="100000"/>
              </a:lnSpc>
              <a:spcBef>
                <a:spcPts val="1600"/>
              </a:spcBef>
              <a:spcAft>
                <a:spcPts val="0"/>
              </a:spcAft>
              <a:buClr>
                <a:srgbClr val="888888"/>
              </a:buClr>
              <a:buFont typeface="Noto Sans Symbols"/>
              <a:buNone/>
              <a:defRPr sz="2400" b="0" i="0" u="none" strike="noStrike" cap="none">
                <a:solidFill>
                  <a:srgbClr val="888888"/>
                </a:solidFill>
                <a:latin typeface="Arial"/>
                <a:ea typeface="Arial"/>
                <a:cs typeface="Arial"/>
                <a:sym typeface="Arial"/>
              </a:defRPr>
            </a:lvl2pPr>
            <a:lvl3pPr marL="1219170" marR="0" lvl="2" indent="-12669" algn="l" rtl="0">
              <a:lnSpc>
                <a:spcPct val="100000"/>
              </a:lnSpc>
              <a:spcBef>
                <a:spcPts val="1067"/>
              </a:spcBef>
              <a:spcAft>
                <a:spcPts val="0"/>
              </a:spcAft>
              <a:buClr>
                <a:srgbClr val="888888"/>
              </a:buClr>
              <a:buFont typeface="Arial"/>
              <a:buNone/>
              <a:defRPr sz="2133" b="0" i="0" u="none" strike="noStrike" cap="none">
                <a:solidFill>
                  <a:srgbClr val="888888"/>
                </a:solidFill>
                <a:latin typeface="Arial"/>
                <a:ea typeface="Arial"/>
                <a:cs typeface="Arial"/>
                <a:sym typeface="Arial"/>
              </a:defRPr>
            </a:lvl3pPr>
            <a:lvl4pPr marL="1828754" marR="0" lvl="3" indent="-12654"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4pPr>
            <a:lvl5pPr marL="2438339" marR="0" lvl="4" indent="-12638"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5pPr>
            <a:lvl6pPr marL="3047924" marR="0" lvl="5" indent="-12624"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6pPr>
            <a:lvl7pPr marL="3657509" marR="0" lvl="6" indent="-12608"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7pPr>
            <a:lvl8pPr marL="4267093" marR="0" lvl="7" indent="-12593"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8pPr>
            <a:lvl9pPr marL="4876678" marR="0" lvl="8" indent="-12577"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9pPr>
          </a:lstStyle>
          <a:p>
            <a:endParaRPr/>
          </a:p>
        </p:txBody>
      </p:sp>
      <p:sp>
        <p:nvSpPr>
          <p:cNvPr id="93" name="Shape 93"/>
          <p:cNvSpPr txBox="1">
            <a:spLocks noGrp="1"/>
          </p:cNvSpPr>
          <p:nvPr>
            <p:ph type="title"/>
          </p:nvPr>
        </p:nvSpPr>
        <p:spPr>
          <a:xfrm>
            <a:off x="596195" y="2960991"/>
            <a:ext cx="11595803" cy="1362075"/>
          </a:xfrm>
          <a:prstGeom prst="rect">
            <a:avLst/>
          </a:prstGeom>
          <a:noFill/>
          <a:ln>
            <a:noFill/>
          </a:ln>
        </p:spPr>
        <p:txBody>
          <a:bodyPr lIns="91425" tIns="91425" rIns="91425" bIns="91425" anchor="b" anchorCtr="0"/>
          <a:lstStyle>
            <a:lvl1pPr marL="0" marR="0" lvl="0" indent="0" algn="l" rtl="0">
              <a:lnSpc>
                <a:spcPct val="137502"/>
              </a:lnSpc>
              <a:spcBef>
                <a:spcPts val="3200"/>
              </a:spcBef>
              <a:spcAft>
                <a:spcPts val="0"/>
              </a:spcAft>
              <a:buClr>
                <a:schemeClr val="lt1"/>
              </a:buClr>
              <a:buFont typeface="Arial"/>
              <a:buNone/>
              <a:defRPr sz="5333" b="0" i="0" u="none" strike="noStrike" cap="none">
                <a:solidFill>
                  <a:schemeClr val="lt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ack Cover Radial Gradient">
    <p:bg>
      <p:bgPr>
        <a:blipFill rotWithShape="1">
          <a:blip r:embed="rId2">
            <a:alphaModFix/>
          </a:blip>
          <a:stretch>
            <a:fillRect/>
          </a:stretch>
        </a:blipFill>
        <a:effectLst/>
      </p:bgPr>
    </p:bg>
    <p:spTree>
      <p:nvGrpSpPr>
        <p:cNvPr id="1" name="Shape 94"/>
        <p:cNvGrpSpPr/>
        <p:nvPr/>
      </p:nvGrpSpPr>
      <p:grpSpPr>
        <a:xfrm>
          <a:off x="0" y="0"/>
          <a:ext cx="0" cy="0"/>
          <a:chOff x="0" y="0"/>
          <a:chExt cx="0" cy="0"/>
        </a:xfrm>
      </p:grpSpPr>
      <p:pic>
        <p:nvPicPr>
          <p:cNvPr id="95" name="Shape 95" descr="\\.psf\Home\Desktop\Intel.png"/>
          <p:cNvPicPr preferRelativeResize="0"/>
          <p:nvPr/>
        </p:nvPicPr>
        <p:blipFill rotWithShape="1">
          <a:blip r:embed="rId3">
            <a:alphaModFix/>
          </a:blip>
          <a:srcRect/>
          <a:stretch/>
        </p:blipFill>
        <p:spPr>
          <a:xfrm>
            <a:off x="4636576" y="2500173"/>
            <a:ext cx="2811725" cy="1853182"/>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Back Cover Radial Gradient">
    <p:bg>
      <p:bgPr>
        <a:blipFill rotWithShape="1">
          <a:blip r:embed="rId2">
            <a:alphaModFix/>
          </a:blip>
          <a:stretch>
            <a:fillRect/>
          </a:stretch>
        </a:blipFill>
        <a:effectLst/>
      </p:bgPr>
    </p:bg>
    <p:spTree>
      <p:nvGrpSpPr>
        <p:cNvPr id="1" name="Shape 96"/>
        <p:cNvGrpSpPr/>
        <p:nvPr/>
      </p:nvGrpSpPr>
      <p:grpSpPr>
        <a:xfrm>
          <a:off x="0" y="0"/>
          <a:ext cx="0" cy="0"/>
          <a:chOff x="0" y="0"/>
          <a:chExt cx="0" cy="0"/>
        </a:xfrm>
      </p:grpSpPr>
      <p:pic>
        <p:nvPicPr>
          <p:cNvPr id="98" name="Shape 98" descr="int_experience_wht_rgb_3000.png"/>
          <p:cNvPicPr preferRelativeResize="0"/>
          <p:nvPr/>
        </p:nvPicPr>
        <p:blipFill rotWithShape="1">
          <a:blip r:embed="rId3">
            <a:alphaModFix/>
          </a:blip>
          <a:srcRect/>
          <a:stretch/>
        </p:blipFill>
        <p:spPr>
          <a:xfrm>
            <a:off x="4653642" y="2257766"/>
            <a:ext cx="2780506" cy="281850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1_Title Slide with Radial Gradient">
    <p:bg>
      <p:bgPr>
        <a:blipFill rotWithShape="1">
          <a:blip r:embed="rId2">
            <a:alphaModFix/>
          </a:blip>
          <a:stretch>
            <a:fillRect/>
          </a:stretch>
        </a:blipFill>
        <a:effectLst/>
      </p:bgPr>
    </p:bg>
    <p:spTree>
      <p:nvGrpSpPr>
        <p:cNvPr id="1" name="Shape 39"/>
        <p:cNvGrpSpPr/>
        <p:nvPr/>
      </p:nvGrpSpPr>
      <p:grpSpPr>
        <a:xfrm>
          <a:off x="0" y="0"/>
          <a:ext cx="0" cy="0"/>
          <a:chOff x="0" y="0"/>
          <a:chExt cx="0" cy="0"/>
        </a:xfrm>
      </p:grpSpPr>
      <p:pic>
        <p:nvPicPr>
          <p:cNvPr id="41" name="Shape 41" descr="int_experience_hrz_wht_rgb_1500.png"/>
          <p:cNvPicPr preferRelativeResize="0"/>
          <p:nvPr/>
        </p:nvPicPr>
        <p:blipFill rotWithShape="1">
          <a:blip r:embed="rId3">
            <a:alphaModFix/>
          </a:blip>
          <a:srcRect/>
          <a:stretch/>
        </p:blipFill>
        <p:spPr>
          <a:xfrm>
            <a:off x="614258" y="518970"/>
            <a:ext cx="2829020" cy="1183043"/>
          </a:xfrm>
          <a:prstGeom prst="rect">
            <a:avLst/>
          </a:prstGeom>
          <a:noFill/>
          <a:ln>
            <a:noFill/>
          </a:ln>
        </p:spPr>
      </p:pic>
      <p:sp>
        <p:nvSpPr>
          <p:cNvPr id="42" name="Shape 42"/>
          <p:cNvSpPr txBox="1">
            <a:spLocks noGrp="1"/>
          </p:cNvSpPr>
          <p:nvPr>
            <p:ph type="subTitle" idx="1"/>
          </p:nvPr>
        </p:nvSpPr>
        <p:spPr>
          <a:xfrm>
            <a:off x="607483" y="4657344"/>
            <a:ext cx="8440283" cy="1233813"/>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F3D54E"/>
              </a:buClr>
              <a:buFont typeface="Noto Sans Symbols"/>
              <a:buNone/>
              <a:defRPr sz="2133" b="0" i="0" u="none" strike="noStrike" cap="none">
                <a:solidFill>
                  <a:srgbClr val="F3D54E"/>
                </a:solidFill>
                <a:latin typeface="Arial"/>
                <a:ea typeface="Arial"/>
                <a:cs typeface="Arial"/>
                <a:sym typeface="Arial"/>
              </a:defRPr>
            </a:lvl1pPr>
            <a:lvl2pPr marL="609585" marR="0" lvl="1" indent="-12684" algn="ctr" rtl="0">
              <a:lnSpc>
                <a:spcPct val="100000"/>
              </a:lnSpc>
              <a:spcBef>
                <a:spcPts val="1600"/>
              </a:spcBef>
              <a:spcAft>
                <a:spcPts val="0"/>
              </a:spcAft>
              <a:buClr>
                <a:srgbClr val="888888"/>
              </a:buClr>
              <a:buFont typeface="Noto Sans Symbols"/>
              <a:buNone/>
              <a:defRPr sz="2133" b="0" i="0" u="none" strike="noStrike" cap="none">
                <a:solidFill>
                  <a:srgbClr val="888888"/>
                </a:solidFill>
                <a:latin typeface="Arial"/>
                <a:ea typeface="Arial"/>
                <a:cs typeface="Arial"/>
                <a:sym typeface="Arial"/>
              </a:defRPr>
            </a:lvl2pPr>
            <a:lvl3pPr marL="1219170" marR="0" lvl="2" indent="-12669" algn="ctr" rtl="0">
              <a:lnSpc>
                <a:spcPct val="100000"/>
              </a:lnSpc>
              <a:spcBef>
                <a:spcPts val="1067"/>
              </a:spcBef>
              <a:spcAft>
                <a:spcPts val="0"/>
              </a:spcAft>
              <a:buClr>
                <a:srgbClr val="888888"/>
              </a:buClr>
              <a:buFont typeface="Arial"/>
              <a:buNone/>
              <a:defRPr sz="2133" b="0" i="0" u="none" strike="noStrike" cap="none">
                <a:solidFill>
                  <a:srgbClr val="888888"/>
                </a:solidFill>
                <a:latin typeface="Arial"/>
                <a:ea typeface="Arial"/>
                <a:cs typeface="Arial"/>
                <a:sym typeface="Arial"/>
              </a:defRPr>
            </a:lvl3pPr>
            <a:lvl4pPr marL="1828754" marR="0" lvl="3" indent="-12654" algn="ctr"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4pPr>
            <a:lvl5pPr marL="2438339" marR="0" lvl="4" indent="-12638" algn="ctr"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5pPr>
            <a:lvl6pPr marL="3047924" marR="0" lvl="5" indent="-12624"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6pPr>
            <a:lvl7pPr marL="3657509" marR="0" lvl="6" indent="-12608"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7pPr>
            <a:lvl8pPr marL="4267093" marR="0" lvl="7" indent="-12593"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8pPr>
            <a:lvl9pPr marL="4876678" marR="0" lvl="8" indent="-12577"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9pPr>
          </a:lstStyle>
          <a:p>
            <a:endParaRPr/>
          </a:p>
        </p:txBody>
      </p:sp>
      <p:sp>
        <p:nvSpPr>
          <p:cNvPr id="43" name="Shape 43"/>
          <p:cNvSpPr txBox="1">
            <a:spLocks noGrp="1"/>
          </p:cNvSpPr>
          <p:nvPr>
            <p:ph type="ctrTitle"/>
          </p:nvPr>
        </p:nvSpPr>
        <p:spPr>
          <a:xfrm>
            <a:off x="584449" y="3372523"/>
            <a:ext cx="10950515" cy="1336387"/>
          </a:xfrm>
          <a:prstGeom prst="rect">
            <a:avLst/>
          </a:prstGeom>
          <a:noFill/>
          <a:ln>
            <a:noFill/>
          </a:ln>
        </p:spPr>
        <p:txBody>
          <a:bodyPr lIns="91425" tIns="91425" rIns="91425" bIns="91425" anchor="b" anchorCtr="0"/>
          <a:lstStyle>
            <a:lvl1pPr marL="0" marR="0" lvl="0" indent="0" algn="l" rtl="0">
              <a:lnSpc>
                <a:spcPct val="109989"/>
              </a:lnSpc>
              <a:spcBef>
                <a:spcPts val="3200"/>
              </a:spcBef>
              <a:spcAft>
                <a:spcPts val="0"/>
              </a:spcAft>
              <a:buClr>
                <a:schemeClr val="lt1"/>
              </a:buClr>
              <a:buFont typeface="Arial"/>
              <a:buNone/>
              <a:defRPr sz="6667" b="0" i="0" u="none" strike="noStrike" cap="none">
                <a:solidFill>
                  <a:schemeClr val="lt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Slide with Image">
    <p:bg>
      <p:bgPr>
        <a:gradFill>
          <a:gsLst>
            <a:gs pos="0">
              <a:schemeClr val="dk2"/>
            </a:gs>
            <a:gs pos="50000">
              <a:schemeClr val="accent2"/>
            </a:gs>
            <a:gs pos="100000">
              <a:schemeClr val="accent2"/>
            </a:gs>
          </a:gsLst>
          <a:lin ang="18900000" scaled="0"/>
        </a:gradFill>
        <a:effectLst/>
      </p:bgPr>
    </p:bg>
    <p:spTree>
      <p:nvGrpSpPr>
        <p:cNvPr id="1" name="Shape 44"/>
        <p:cNvGrpSpPr/>
        <p:nvPr/>
      </p:nvGrpSpPr>
      <p:grpSpPr>
        <a:xfrm>
          <a:off x="0" y="0"/>
          <a:ext cx="0" cy="0"/>
          <a:chOff x="0" y="0"/>
          <a:chExt cx="0" cy="0"/>
        </a:xfrm>
      </p:grpSpPr>
      <p:sp>
        <p:nvSpPr>
          <p:cNvPr id="45" name="Shape 45"/>
          <p:cNvSpPr>
            <a:spLocks noGrp="1"/>
          </p:cNvSpPr>
          <p:nvPr>
            <p:ph type="pic" idx="2"/>
          </p:nvPr>
        </p:nvSpPr>
        <p:spPr>
          <a:xfrm>
            <a:off x="0" y="0"/>
            <a:ext cx="12192000" cy="6358466"/>
          </a:xfrm>
          <a:prstGeom prst="rect">
            <a:avLst/>
          </a:prstGeom>
          <a:solidFill>
            <a:srgbClr val="CFD5D8"/>
          </a:solid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91230" marR="0" lvl="2" indent="91130" algn="l" rtl="0">
              <a:lnSpc>
                <a:spcPct val="100000"/>
              </a:lnSpc>
              <a:spcBef>
                <a:spcPts val="106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3pPr>
            <a:lvl4pPr marL="1395182" marR="0" lvl="3" indent="36146"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pic>
        <p:nvPicPr>
          <p:cNvPr id="47" name="Shape 47"/>
          <p:cNvPicPr preferRelativeResize="0"/>
          <p:nvPr/>
        </p:nvPicPr>
        <p:blipFill rotWithShape="1">
          <a:blip r:embed="rId2">
            <a:alphaModFix/>
          </a:blip>
          <a:srcRect/>
          <a:stretch/>
        </p:blipFill>
        <p:spPr>
          <a:xfrm>
            <a:off x="602397" y="510891"/>
            <a:ext cx="1664065" cy="1106467"/>
          </a:xfrm>
          <a:prstGeom prst="rect">
            <a:avLst/>
          </a:prstGeom>
          <a:noFill/>
          <a:ln>
            <a:noFill/>
          </a:ln>
        </p:spPr>
      </p:pic>
      <p:sp>
        <p:nvSpPr>
          <p:cNvPr id="48" name="Shape 48"/>
          <p:cNvSpPr txBox="1">
            <a:spLocks noGrp="1"/>
          </p:cNvSpPr>
          <p:nvPr>
            <p:ph type="subTitle" idx="1"/>
          </p:nvPr>
        </p:nvSpPr>
        <p:spPr>
          <a:xfrm>
            <a:off x="607483" y="4657344"/>
            <a:ext cx="8440283" cy="1233813"/>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F3D54E"/>
              </a:buClr>
              <a:buFont typeface="Noto Sans Symbols"/>
              <a:buNone/>
              <a:defRPr sz="2133" b="0" i="0" u="none" strike="noStrike" cap="none">
                <a:solidFill>
                  <a:srgbClr val="F3D54E"/>
                </a:solidFill>
                <a:latin typeface="Arial"/>
                <a:ea typeface="Arial"/>
                <a:cs typeface="Arial"/>
                <a:sym typeface="Arial"/>
              </a:defRPr>
            </a:lvl1pPr>
            <a:lvl2pPr marL="609585" marR="0" lvl="1" indent="-12684" algn="ctr" rtl="0">
              <a:lnSpc>
                <a:spcPct val="100000"/>
              </a:lnSpc>
              <a:spcBef>
                <a:spcPts val="1600"/>
              </a:spcBef>
              <a:spcAft>
                <a:spcPts val="0"/>
              </a:spcAft>
              <a:buClr>
                <a:srgbClr val="888888"/>
              </a:buClr>
              <a:buFont typeface="Noto Sans Symbols"/>
              <a:buNone/>
              <a:defRPr sz="2133" b="0" i="0" u="none" strike="noStrike" cap="none">
                <a:solidFill>
                  <a:srgbClr val="888888"/>
                </a:solidFill>
                <a:latin typeface="Arial"/>
                <a:ea typeface="Arial"/>
                <a:cs typeface="Arial"/>
                <a:sym typeface="Arial"/>
              </a:defRPr>
            </a:lvl2pPr>
            <a:lvl3pPr marL="1219170" marR="0" lvl="2" indent="-12669" algn="ctr" rtl="0">
              <a:lnSpc>
                <a:spcPct val="100000"/>
              </a:lnSpc>
              <a:spcBef>
                <a:spcPts val="1067"/>
              </a:spcBef>
              <a:spcAft>
                <a:spcPts val="0"/>
              </a:spcAft>
              <a:buClr>
                <a:srgbClr val="888888"/>
              </a:buClr>
              <a:buFont typeface="Arial"/>
              <a:buNone/>
              <a:defRPr sz="2133" b="0" i="0" u="none" strike="noStrike" cap="none">
                <a:solidFill>
                  <a:srgbClr val="888888"/>
                </a:solidFill>
                <a:latin typeface="Arial"/>
                <a:ea typeface="Arial"/>
                <a:cs typeface="Arial"/>
                <a:sym typeface="Arial"/>
              </a:defRPr>
            </a:lvl3pPr>
            <a:lvl4pPr marL="1828754" marR="0" lvl="3" indent="-12654" algn="ctr"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4pPr>
            <a:lvl5pPr marL="2438339" marR="0" lvl="4" indent="-12638" algn="ctr"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5pPr>
            <a:lvl6pPr marL="3047924" marR="0" lvl="5" indent="-12624"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6pPr>
            <a:lvl7pPr marL="3657509" marR="0" lvl="6" indent="-12608"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7pPr>
            <a:lvl8pPr marL="4267093" marR="0" lvl="7" indent="-12593"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8pPr>
            <a:lvl9pPr marL="4876678" marR="0" lvl="8" indent="-12577"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9pPr>
          </a:lstStyle>
          <a:p>
            <a:endParaRPr/>
          </a:p>
        </p:txBody>
      </p:sp>
      <p:sp>
        <p:nvSpPr>
          <p:cNvPr id="49" name="Shape 49"/>
          <p:cNvSpPr txBox="1">
            <a:spLocks noGrp="1"/>
          </p:cNvSpPr>
          <p:nvPr>
            <p:ph type="ctrTitle"/>
          </p:nvPr>
        </p:nvSpPr>
        <p:spPr>
          <a:xfrm>
            <a:off x="584449" y="3372523"/>
            <a:ext cx="10950515" cy="1336387"/>
          </a:xfrm>
          <a:prstGeom prst="rect">
            <a:avLst/>
          </a:prstGeom>
          <a:noFill/>
          <a:ln>
            <a:noFill/>
          </a:ln>
        </p:spPr>
        <p:txBody>
          <a:bodyPr lIns="91425" tIns="91425" rIns="91425" bIns="91425" anchor="b" anchorCtr="0"/>
          <a:lstStyle>
            <a:lvl1pPr marL="0" marR="0" lvl="0" indent="0" algn="l" rtl="0">
              <a:lnSpc>
                <a:spcPct val="109989"/>
              </a:lnSpc>
              <a:spcBef>
                <a:spcPts val="3200"/>
              </a:spcBef>
              <a:spcAft>
                <a:spcPts val="0"/>
              </a:spcAft>
              <a:buClr>
                <a:schemeClr val="lt1"/>
              </a:buClr>
              <a:buFont typeface="Arial"/>
              <a:buNone/>
              <a:defRPr sz="6667" b="0" i="0" u="none" strike="noStrike" cap="none">
                <a:solidFill>
                  <a:schemeClr val="lt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wo Content with Image">
    <p:spTree>
      <p:nvGrpSpPr>
        <p:cNvPr id="1" name="Shape 50"/>
        <p:cNvGrpSpPr/>
        <p:nvPr/>
      </p:nvGrpSpPr>
      <p:grpSpPr>
        <a:xfrm>
          <a:off x="0" y="0"/>
          <a:ext cx="0" cy="0"/>
          <a:chOff x="0" y="0"/>
          <a:chExt cx="0" cy="0"/>
        </a:xfrm>
      </p:grpSpPr>
      <p:sp>
        <p:nvSpPr>
          <p:cNvPr id="51" name="Shape 51"/>
          <p:cNvSpPr txBox="1">
            <a:spLocks noGrp="1"/>
          </p:cNvSpPr>
          <p:nvPr>
            <p:ph type="ftr" idx="11"/>
          </p:nvPr>
        </p:nvSpPr>
        <p:spPr>
          <a:xfrm>
            <a:off x="4165600" y="6432516"/>
            <a:ext cx="3860798" cy="365125"/>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1"/>
              </a:buClr>
              <a:buFont typeface="Arial"/>
              <a:buNone/>
              <a:defRPr sz="1067" b="0" i="0" u="none" strike="noStrike" cap="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
        <p:nvSpPr>
          <p:cNvPr id="53" name="Shape 53"/>
          <p:cNvSpPr txBox="1">
            <a:spLocks noGrp="1"/>
          </p:cNvSpPr>
          <p:nvPr>
            <p:ph type="body" idx="1"/>
          </p:nvPr>
        </p:nvSpPr>
        <p:spPr>
          <a:xfrm>
            <a:off x="607485" y="1604433"/>
            <a:ext cx="5342466" cy="4567765"/>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61782" marR="0" lvl="2" indent="36146" algn="l" rtl="0">
              <a:lnSpc>
                <a:spcPct val="100000"/>
              </a:lnSpc>
              <a:spcBef>
                <a:spcPts val="1067"/>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3pPr>
            <a:lvl4pPr marL="1384300" marR="0" lvl="3"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4pPr>
            <a:lvl5pPr marL="1854200" marR="0" lvl="4"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title"/>
          </p:nvPr>
        </p:nvSpPr>
        <p:spPr>
          <a:xfrm>
            <a:off x="607483" y="411797"/>
            <a:ext cx="10972799" cy="115823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
        <p:nvSpPr>
          <p:cNvPr id="55" name="Shape 55"/>
          <p:cNvSpPr>
            <a:spLocks noGrp="1"/>
          </p:cNvSpPr>
          <p:nvPr>
            <p:ph type="pic" idx="2"/>
          </p:nvPr>
        </p:nvSpPr>
        <p:spPr>
          <a:xfrm>
            <a:off x="6441017" y="1257907"/>
            <a:ext cx="4241495" cy="2227932"/>
          </a:xfrm>
          <a:prstGeom prst="rect">
            <a:avLst/>
          </a:prstGeom>
          <a:solidFill>
            <a:srgbClr val="CFD5D8"/>
          </a:solid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91230" marR="0" lvl="2" indent="91130" algn="l" rtl="0">
              <a:lnSpc>
                <a:spcPct val="100000"/>
              </a:lnSpc>
              <a:spcBef>
                <a:spcPts val="106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3pPr>
            <a:lvl4pPr marL="1395182" marR="0" lvl="3" indent="36146"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56" name="Shape 56"/>
          <p:cNvSpPr>
            <a:spLocks noGrp="1"/>
          </p:cNvSpPr>
          <p:nvPr>
            <p:ph type="pic" idx="3"/>
          </p:nvPr>
        </p:nvSpPr>
        <p:spPr>
          <a:xfrm>
            <a:off x="6441017" y="3791862"/>
            <a:ext cx="4241495" cy="2227932"/>
          </a:xfrm>
          <a:prstGeom prst="rect">
            <a:avLst/>
          </a:prstGeom>
          <a:solidFill>
            <a:srgbClr val="CFD5D8"/>
          </a:solid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91230" marR="0" lvl="2" indent="91130" algn="l" rtl="0">
              <a:lnSpc>
                <a:spcPct val="100000"/>
              </a:lnSpc>
              <a:spcBef>
                <a:spcPts val="106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3pPr>
            <a:lvl4pPr marL="1395182" marR="0" lvl="3" indent="36146"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Full Bleed Image">
    <p:spTree>
      <p:nvGrpSpPr>
        <p:cNvPr id="1" name="Shape 62"/>
        <p:cNvGrpSpPr/>
        <p:nvPr/>
      </p:nvGrpSpPr>
      <p:grpSpPr>
        <a:xfrm>
          <a:off x="0" y="0"/>
          <a:ext cx="0" cy="0"/>
          <a:chOff x="0" y="0"/>
          <a:chExt cx="0" cy="0"/>
        </a:xfrm>
      </p:grpSpPr>
      <p:sp>
        <p:nvSpPr>
          <p:cNvPr id="63" name="Shape 63"/>
          <p:cNvSpPr>
            <a:spLocks noGrp="1"/>
          </p:cNvSpPr>
          <p:nvPr>
            <p:ph type="pic" idx="2"/>
          </p:nvPr>
        </p:nvSpPr>
        <p:spPr>
          <a:xfrm>
            <a:off x="0" y="0"/>
            <a:ext cx="12192000" cy="6358466"/>
          </a:xfrm>
          <a:prstGeom prst="rect">
            <a:avLst/>
          </a:prstGeom>
          <a:solidFill>
            <a:srgbClr val="CFD5D8"/>
          </a:solid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91230" marR="0" lvl="2" indent="91130" algn="l" rtl="0">
              <a:lnSpc>
                <a:spcPct val="100000"/>
              </a:lnSpc>
              <a:spcBef>
                <a:spcPts val="106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3pPr>
            <a:lvl4pPr marL="1395182" marR="0" lvl="3" indent="36146"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
        <p:nvSpPr>
          <p:cNvPr id="65" name="Shape 65"/>
          <p:cNvSpPr txBox="1">
            <a:spLocks noGrp="1"/>
          </p:cNvSpPr>
          <p:nvPr>
            <p:ph type="ftr" idx="11"/>
          </p:nvPr>
        </p:nvSpPr>
        <p:spPr>
          <a:xfrm>
            <a:off x="4165600" y="6432516"/>
            <a:ext cx="3860798" cy="365125"/>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1"/>
              </a:buClr>
              <a:buFont typeface="Arial"/>
              <a:buNone/>
              <a:defRPr sz="1067" b="0" i="0" u="none" strike="noStrike" cap="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title"/>
          </p:nvPr>
        </p:nvSpPr>
        <p:spPr>
          <a:xfrm>
            <a:off x="607483" y="411797"/>
            <a:ext cx="10972799" cy="115823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ext and Bottom Half Image">
    <p:spTree>
      <p:nvGrpSpPr>
        <p:cNvPr id="1" name="Shape 67"/>
        <p:cNvGrpSpPr/>
        <p:nvPr/>
      </p:nvGrpSpPr>
      <p:grpSpPr>
        <a:xfrm>
          <a:off x="0" y="0"/>
          <a:ext cx="0" cy="0"/>
          <a:chOff x="0" y="0"/>
          <a:chExt cx="0" cy="0"/>
        </a:xfrm>
      </p:grpSpPr>
      <p:sp>
        <p:nvSpPr>
          <p:cNvPr id="68" name="Shape 68"/>
          <p:cNvSpPr>
            <a:spLocks noGrp="1"/>
          </p:cNvSpPr>
          <p:nvPr>
            <p:ph type="pic" idx="2"/>
          </p:nvPr>
        </p:nvSpPr>
        <p:spPr>
          <a:xfrm>
            <a:off x="0" y="3432175"/>
            <a:ext cx="12192000" cy="2926292"/>
          </a:xfrm>
          <a:prstGeom prst="rect">
            <a:avLst/>
          </a:prstGeom>
          <a:solidFill>
            <a:srgbClr val="CFD5D8"/>
          </a:solid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91230" marR="0" lvl="2" indent="91130" algn="l" rtl="0">
              <a:lnSpc>
                <a:spcPct val="100000"/>
              </a:lnSpc>
              <a:spcBef>
                <a:spcPts val="106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3pPr>
            <a:lvl4pPr marL="1395182" marR="0" lvl="3" indent="36146"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69" name="Shape 69"/>
          <p:cNvSpPr txBox="1">
            <a:spLocks noGrp="1"/>
          </p:cNvSpPr>
          <p:nvPr>
            <p:ph type="ftr" idx="11"/>
          </p:nvPr>
        </p:nvSpPr>
        <p:spPr>
          <a:xfrm>
            <a:off x="4165600" y="6432516"/>
            <a:ext cx="3860798" cy="365125"/>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1"/>
              </a:buClr>
              <a:buFont typeface="Arial"/>
              <a:buNone/>
              <a:defRPr sz="1067" b="0" i="0" u="none" strike="noStrike" cap="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
        <p:nvSpPr>
          <p:cNvPr id="71" name="Shape 71"/>
          <p:cNvSpPr txBox="1">
            <a:spLocks noGrp="1"/>
          </p:cNvSpPr>
          <p:nvPr>
            <p:ph type="body" idx="1"/>
          </p:nvPr>
        </p:nvSpPr>
        <p:spPr>
          <a:xfrm>
            <a:off x="607485" y="1604433"/>
            <a:ext cx="5342466" cy="1745720"/>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61782" marR="0" lvl="2" indent="36146" algn="l" rtl="0">
              <a:lnSpc>
                <a:spcPct val="100000"/>
              </a:lnSpc>
              <a:spcBef>
                <a:spcPts val="1067"/>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3pPr>
            <a:lvl4pPr marL="1384300" marR="0" lvl="3"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4pPr>
            <a:lvl5pPr marL="1854200" marR="0" lvl="4"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body" idx="3"/>
          </p:nvPr>
        </p:nvSpPr>
        <p:spPr>
          <a:xfrm>
            <a:off x="6237817" y="1604433"/>
            <a:ext cx="5340352" cy="1745720"/>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61782" marR="0" lvl="2" indent="36146" algn="l" rtl="0">
              <a:lnSpc>
                <a:spcPct val="100000"/>
              </a:lnSpc>
              <a:spcBef>
                <a:spcPts val="1067"/>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3pPr>
            <a:lvl4pPr marL="1384300" marR="0" lvl="3"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4pPr>
            <a:lvl5pPr marL="1854200" marR="0" lvl="4"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73" name="Shape 73"/>
          <p:cNvSpPr txBox="1"/>
          <p:nvPr/>
        </p:nvSpPr>
        <p:spPr>
          <a:xfrm>
            <a:off x="1345983" y="6634392"/>
            <a:ext cx="184730" cy="297454"/>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333" b="0" i="0" u="none" strike="noStrike" cap="none">
              <a:solidFill>
                <a:srgbClr val="003C71"/>
              </a:solidFill>
              <a:latin typeface="Arial"/>
              <a:ea typeface="Arial"/>
              <a:cs typeface="Arial"/>
              <a:sym typeface="Arial"/>
            </a:endParaRPr>
          </a:p>
        </p:txBody>
      </p:sp>
      <p:sp>
        <p:nvSpPr>
          <p:cNvPr id="74" name="Shape 74"/>
          <p:cNvSpPr txBox="1">
            <a:spLocks noGrp="1"/>
          </p:cNvSpPr>
          <p:nvPr>
            <p:ph type="title"/>
          </p:nvPr>
        </p:nvSpPr>
        <p:spPr>
          <a:xfrm>
            <a:off x="607483" y="411797"/>
            <a:ext cx="10972799" cy="115823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ext and Right Image">
    <p:spTree>
      <p:nvGrpSpPr>
        <p:cNvPr id="1" name="Shape 75"/>
        <p:cNvGrpSpPr/>
        <p:nvPr/>
      </p:nvGrpSpPr>
      <p:grpSpPr>
        <a:xfrm>
          <a:off x="0" y="0"/>
          <a:ext cx="0" cy="0"/>
          <a:chOff x="0" y="0"/>
          <a:chExt cx="0" cy="0"/>
        </a:xfrm>
      </p:grpSpPr>
      <p:sp>
        <p:nvSpPr>
          <p:cNvPr id="76" name="Shape 76"/>
          <p:cNvSpPr>
            <a:spLocks noGrp="1"/>
          </p:cNvSpPr>
          <p:nvPr>
            <p:ph type="pic" idx="2"/>
          </p:nvPr>
        </p:nvSpPr>
        <p:spPr>
          <a:xfrm>
            <a:off x="6237817" y="0"/>
            <a:ext cx="5954182" cy="6358464"/>
          </a:xfrm>
          <a:prstGeom prst="rect">
            <a:avLst/>
          </a:prstGeom>
          <a:solidFill>
            <a:srgbClr val="CFD5D8"/>
          </a:solid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91230" marR="0" lvl="2" indent="91130" algn="l" rtl="0">
              <a:lnSpc>
                <a:spcPct val="100000"/>
              </a:lnSpc>
              <a:spcBef>
                <a:spcPts val="106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3pPr>
            <a:lvl4pPr marL="1395182" marR="0" lvl="3" indent="36146"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title"/>
          </p:nvPr>
        </p:nvSpPr>
        <p:spPr>
          <a:xfrm>
            <a:off x="607483" y="411797"/>
            <a:ext cx="5342466" cy="115823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
        <p:nvSpPr>
          <p:cNvPr id="78" name="Shape 78"/>
          <p:cNvSpPr txBox="1">
            <a:spLocks noGrp="1"/>
          </p:cNvSpPr>
          <p:nvPr>
            <p:ph type="ftr" idx="11"/>
          </p:nvPr>
        </p:nvSpPr>
        <p:spPr>
          <a:xfrm>
            <a:off x="4165600" y="6432516"/>
            <a:ext cx="3860798" cy="365125"/>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1"/>
              </a:buClr>
              <a:buFont typeface="Arial"/>
              <a:buNone/>
              <a:defRPr sz="1067" b="0" i="0" u="none" strike="noStrike" cap="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9" name="Shape 79"/>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
        <p:nvSpPr>
          <p:cNvPr id="80" name="Shape 80"/>
          <p:cNvSpPr txBox="1">
            <a:spLocks noGrp="1"/>
          </p:cNvSpPr>
          <p:nvPr>
            <p:ph type="body" idx="1"/>
          </p:nvPr>
        </p:nvSpPr>
        <p:spPr>
          <a:xfrm>
            <a:off x="607485" y="1766991"/>
            <a:ext cx="5342466" cy="4567765"/>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61782" marR="0" lvl="2" indent="36146" algn="l" rtl="0">
              <a:lnSpc>
                <a:spcPct val="100000"/>
              </a:lnSpc>
              <a:spcBef>
                <a:spcPts val="1067"/>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3pPr>
            <a:lvl4pPr marL="1384300" marR="0" lvl="3"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4pPr>
            <a:lvl5pPr marL="1854200" marR="0" lvl="4"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lue Section Break">
    <p:bg>
      <p:bgPr>
        <a:blipFill rotWithShape="1">
          <a:blip r:embed="rId2">
            <a:alphaModFix/>
          </a:blip>
          <a:stretch>
            <a:fillRect/>
          </a:stretch>
        </a:blipFill>
        <a:effectLst/>
      </p:bgPr>
    </p:bg>
    <p:spTree>
      <p:nvGrpSpPr>
        <p:cNvPr id="1" name="Shape 81"/>
        <p:cNvGrpSpPr/>
        <p:nvPr/>
      </p:nvGrpSpPr>
      <p:grpSpPr>
        <a:xfrm>
          <a:off x="0" y="0"/>
          <a:ext cx="0" cy="0"/>
          <a:chOff x="0" y="0"/>
          <a:chExt cx="0" cy="0"/>
        </a:xfrm>
      </p:grpSpPr>
      <p:sp>
        <p:nvSpPr>
          <p:cNvPr id="83" name="Shape 83"/>
          <p:cNvSpPr txBox="1">
            <a:spLocks noGrp="1"/>
          </p:cNvSpPr>
          <p:nvPr>
            <p:ph type="subTitle" idx="1"/>
          </p:nvPr>
        </p:nvSpPr>
        <p:spPr>
          <a:xfrm>
            <a:off x="607483" y="4615010"/>
            <a:ext cx="8440283" cy="1233813"/>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F3D54E"/>
              </a:buClr>
              <a:buFont typeface="Noto Sans Symbols"/>
              <a:buNone/>
              <a:defRPr sz="2133" b="0" i="0" u="none" strike="noStrike" cap="none">
                <a:solidFill>
                  <a:srgbClr val="F3D54E"/>
                </a:solidFill>
                <a:latin typeface="Arial"/>
                <a:ea typeface="Arial"/>
                <a:cs typeface="Arial"/>
                <a:sym typeface="Arial"/>
              </a:defRPr>
            </a:lvl1pPr>
            <a:lvl2pPr marL="609585" marR="0" lvl="1" indent="-12684" algn="ctr" rtl="0">
              <a:lnSpc>
                <a:spcPct val="100000"/>
              </a:lnSpc>
              <a:spcBef>
                <a:spcPts val="1600"/>
              </a:spcBef>
              <a:spcAft>
                <a:spcPts val="0"/>
              </a:spcAft>
              <a:buClr>
                <a:srgbClr val="888888"/>
              </a:buClr>
              <a:buFont typeface="Noto Sans Symbols"/>
              <a:buNone/>
              <a:defRPr sz="2133" b="0" i="0" u="none" strike="noStrike" cap="none">
                <a:solidFill>
                  <a:srgbClr val="888888"/>
                </a:solidFill>
                <a:latin typeface="Arial"/>
                <a:ea typeface="Arial"/>
                <a:cs typeface="Arial"/>
                <a:sym typeface="Arial"/>
              </a:defRPr>
            </a:lvl2pPr>
            <a:lvl3pPr marL="1219170" marR="0" lvl="2" indent="-12669" algn="ctr" rtl="0">
              <a:lnSpc>
                <a:spcPct val="100000"/>
              </a:lnSpc>
              <a:spcBef>
                <a:spcPts val="1067"/>
              </a:spcBef>
              <a:spcAft>
                <a:spcPts val="0"/>
              </a:spcAft>
              <a:buClr>
                <a:srgbClr val="888888"/>
              </a:buClr>
              <a:buFont typeface="Arial"/>
              <a:buNone/>
              <a:defRPr sz="2133" b="0" i="0" u="none" strike="noStrike" cap="none">
                <a:solidFill>
                  <a:srgbClr val="888888"/>
                </a:solidFill>
                <a:latin typeface="Arial"/>
                <a:ea typeface="Arial"/>
                <a:cs typeface="Arial"/>
                <a:sym typeface="Arial"/>
              </a:defRPr>
            </a:lvl3pPr>
            <a:lvl4pPr marL="1828754" marR="0" lvl="3" indent="-12654" algn="ctr"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4pPr>
            <a:lvl5pPr marL="2438339" marR="0" lvl="4" indent="-12638" algn="ctr"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5pPr>
            <a:lvl6pPr marL="3047924" marR="0" lvl="5" indent="-12624"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6pPr>
            <a:lvl7pPr marL="3657509" marR="0" lvl="6" indent="-12608"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7pPr>
            <a:lvl8pPr marL="4267093" marR="0" lvl="7" indent="-12593"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8pPr>
            <a:lvl9pPr marL="4876678" marR="0" lvl="8" indent="-12577"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9pPr>
          </a:lstStyle>
          <a:p>
            <a:endParaRPr/>
          </a:p>
        </p:txBody>
      </p:sp>
      <p:sp>
        <p:nvSpPr>
          <p:cNvPr id="84" name="Shape 84"/>
          <p:cNvSpPr txBox="1">
            <a:spLocks noGrp="1"/>
          </p:cNvSpPr>
          <p:nvPr>
            <p:ph type="ctrTitle"/>
          </p:nvPr>
        </p:nvSpPr>
        <p:spPr>
          <a:xfrm>
            <a:off x="584449" y="3220123"/>
            <a:ext cx="10950515" cy="1336387"/>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800"/>
              </a:spcAft>
              <a:buClr>
                <a:schemeClr val="lt1"/>
              </a:buClr>
              <a:buFont typeface="Arial"/>
              <a:buNone/>
              <a:defRPr sz="5333" b="0" i="0" u="none" strike="noStrike" cap="none">
                <a:solidFill>
                  <a:schemeClr val="lt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Hero Text">
    <p:spTree>
      <p:nvGrpSpPr>
        <p:cNvPr id="1" name="Shape 85"/>
        <p:cNvGrpSpPr/>
        <p:nvPr/>
      </p:nvGrpSpPr>
      <p:grpSpPr>
        <a:xfrm>
          <a:off x="0" y="0"/>
          <a:ext cx="0" cy="0"/>
          <a:chOff x="0" y="0"/>
          <a:chExt cx="0" cy="0"/>
        </a:xfrm>
      </p:grpSpPr>
      <p:sp>
        <p:nvSpPr>
          <p:cNvPr id="86" name="Shape 86"/>
          <p:cNvSpPr txBox="1">
            <a:spLocks noGrp="1"/>
          </p:cNvSpPr>
          <p:nvPr>
            <p:ph type="body" idx="1"/>
          </p:nvPr>
        </p:nvSpPr>
        <p:spPr>
          <a:xfrm>
            <a:off x="607483" y="2979841"/>
            <a:ext cx="10363200" cy="1500187"/>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chemeClr val="accent2"/>
              </a:buClr>
              <a:buFont typeface="Noto Sans Symbols"/>
              <a:buNone/>
              <a:defRPr sz="5333" b="0" i="0" u="none" strike="noStrike" cap="none">
                <a:solidFill>
                  <a:schemeClr val="accent2"/>
                </a:solidFill>
                <a:latin typeface="Arial"/>
                <a:ea typeface="Arial"/>
                <a:cs typeface="Arial"/>
                <a:sym typeface="Arial"/>
              </a:defRPr>
            </a:lvl1pPr>
            <a:lvl2pPr marL="609585" marR="0" lvl="1" indent="-12684" algn="l" rtl="0">
              <a:lnSpc>
                <a:spcPct val="100000"/>
              </a:lnSpc>
              <a:spcBef>
                <a:spcPts val="1600"/>
              </a:spcBef>
              <a:spcAft>
                <a:spcPts val="0"/>
              </a:spcAft>
              <a:buClr>
                <a:srgbClr val="888888"/>
              </a:buClr>
              <a:buFont typeface="Noto Sans Symbols"/>
              <a:buNone/>
              <a:defRPr sz="2400" b="0" i="0" u="none" strike="noStrike" cap="none">
                <a:solidFill>
                  <a:srgbClr val="888888"/>
                </a:solidFill>
                <a:latin typeface="Arial"/>
                <a:ea typeface="Arial"/>
                <a:cs typeface="Arial"/>
                <a:sym typeface="Arial"/>
              </a:defRPr>
            </a:lvl2pPr>
            <a:lvl3pPr marL="1219170" marR="0" lvl="2" indent="-12669" algn="l" rtl="0">
              <a:lnSpc>
                <a:spcPct val="100000"/>
              </a:lnSpc>
              <a:spcBef>
                <a:spcPts val="1067"/>
              </a:spcBef>
              <a:spcAft>
                <a:spcPts val="0"/>
              </a:spcAft>
              <a:buClr>
                <a:srgbClr val="888888"/>
              </a:buClr>
              <a:buFont typeface="Arial"/>
              <a:buNone/>
              <a:defRPr sz="2133" b="0" i="0" u="none" strike="noStrike" cap="none">
                <a:solidFill>
                  <a:srgbClr val="888888"/>
                </a:solidFill>
                <a:latin typeface="Arial"/>
                <a:ea typeface="Arial"/>
                <a:cs typeface="Arial"/>
                <a:sym typeface="Arial"/>
              </a:defRPr>
            </a:lvl3pPr>
            <a:lvl4pPr marL="1828754" marR="0" lvl="3" indent="-12654"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4pPr>
            <a:lvl5pPr marL="2438339" marR="0" lvl="4" indent="-12638"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5pPr>
            <a:lvl6pPr marL="3047924" marR="0" lvl="5" indent="-12624"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6pPr>
            <a:lvl7pPr marL="3657509" marR="0" lvl="6" indent="-12608"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7pPr>
            <a:lvl8pPr marL="4267093" marR="0" lvl="7" indent="-12593"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8pPr>
            <a:lvl9pPr marL="4876678" marR="0" lvl="8" indent="-12577"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9pPr>
          </a:lstStyle>
          <a:p>
            <a:endParaRPr/>
          </a:p>
        </p:txBody>
      </p:sp>
      <p:sp>
        <p:nvSpPr>
          <p:cNvPr id="87" name="Shape 87"/>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
        <p:nvSpPr>
          <p:cNvPr id="88" name="Shape 88"/>
          <p:cNvSpPr txBox="1">
            <a:spLocks noGrp="1"/>
          </p:cNvSpPr>
          <p:nvPr>
            <p:ph type="title"/>
          </p:nvPr>
        </p:nvSpPr>
        <p:spPr>
          <a:xfrm>
            <a:off x="607483" y="1469058"/>
            <a:ext cx="10363200" cy="1362075"/>
          </a:xfrm>
          <a:prstGeom prst="rect">
            <a:avLst/>
          </a:prstGeom>
          <a:noFill/>
          <a:ln>
            <a:noFill/>
          </a:ln>
        </p:spPr>
        <p:txBody>
          <a:bodyPr lIns="91425" tIns="91425" rIns="91425" bIns="91425" anchor="b" anchorCtr="0"/>
          <a:lstStyle>
            <a:lvl1pPr marL="0" marR="0" lvl="0" indent="0" algn="l" rtl="0">
              <a:lnSpc>
                <a:spcPct val="80000"/>
              </a:lnSpc>
              <a:spcBef>
                <a:spcPts val="0"/>
              </a:spcBef>
              <a:spcAft>
                <a:spcPts val="0"/>
              </a:spcAft>
              <a:buClr>
                <a:srgbClr val="003C71"/>
              </a:buClr>
              <a:buFont typeface="Arial"/>
              <a:buNone/>
              <a:defRPr sz="53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p:nvPr/>
        </p:nvSpPr>
        <p:spPr>
          <a:xfrm>
            <a:off x="-2112" y="6345935"/>
            <a:ext cx="12192000" cy="512064"/>
          </a:xfrm>
          <a:prstGeom prst="rect">
            <a:avLst/>
          </a:prstGeom>
          <a:gradFill>
            <a:gsLst>
              <a:gs pos="0">
                <a:schemeClr val="dk2"/>
              </a:gs>
              <a:gs pos="50000">
                <a:schemeClr val="accent2"/>
              </a:gs>
              <a:gs pos="100000">
                <a:schemeClr val="accent2"/>
              </a:gs>
            </a:gsLst>
            <a:lin ang="0" scaled="0"/>
          </a:gra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2400" b="0" i="0" u="none" strike="noStrike" cap="none">
              <a:solidFill>
                <a:srgbClr val="FFFFFF"/>
              </a:solidFill>
              <a:latin typeface="Arial"/>
              <a:ea typeface="Arial"/>
              <a:cs typeface="Arial"/>
              <a:sym typeface="Arial"/>
            </a:endParaRPr>
          </a:p>
        </p:txBody>
      </p:sp>
      <p:pic>
        <p:nvPicPr>
          <p:cNvPr id="12" name="Shape 12" descr="\\.psf\Home\Desktop\Intel.png"/>
          <p:cNvPicPr preferRelativeResize="0"/>
          <p:nvPr/>
        </p:nvPicPr>
        <p:blipFill rotWithShape="1">
          <a:blip r:embed="rId14">
            <a:alphaModFix/>
          </a:blip>
          <a:srcRect/>
          <a:stretch/>
        </p:blipFill>
        <p:spPr>
          <a:xfrm>
            <a:off x="10986553" y="6440785"/>
            <a:ext cx="485780" cy="320173"/>
          </a:xfrm>
          <a:prstGeom prst="rect">
            <a:avLst/>
          </a:prstGeom>
          <a:noFill/>
          <a:ln>
            <a:noFill/>
          </a:ln>
        </p:spPr>
      </p:pic>
      <p:cxnSp>
        <p:nvCxnSpPr>
          <p:cNvPr id="13" name="Shape 13"/>
          <p:cNvCxnSpPr/>
          <p:nvPr/>
        </p:nvCxnSpPr>
        <p:spPr>
          <a:xfrm>
            <a:off x="11624735" y="6432680"/>
            <a:ext cx="3174" cy="316990"/>
          </a:xfrm>
          <a:prstGeom prst="straightConnector1">
            <a:avLst/>
          </a:prstGeom>
          <a:noFill/>
          <a:ln w="9525" cap="flat" cmpd="sng">
            <a:solidFill>
              <a:schemeClr val="lt1"/>
            </a:solidFill>
            <a:prstDash val="solid"/>
            <a:round/>
            <a:headEnd type="none" w="med" len="med"/>
            <a:tailEnd type="none" w="med" len="med"/>
          </a:ln>
        </p:spPr>
      </p:cxnSp>
      <p:sp>
        <p:nvSpPr>
          <p:cNvPr id="14" name="Shape 14"/>
          <p:cNvSpPr txBox="1">
            <a:spLocks noGrp="1"/>
          </p:cNvSpPr>
          <p:nvPr>
            <p:ph type="title"/>
          </p:nvPr>
        </p:nvSpPr>
        <p:spPr>
          <a:xfrm>
            <a:off x="607483" y="413506"/>
            <a:ext cx="10972799" cy="115823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
        <p:nvSpPr>
          <p:cNvPr id="15" name="Shape 15"/>
          <p:cNvSpPr txBox="1">
            <a:spLocks noGrp="1"/>
          </p:cNvSpPr>
          <p:nvPr>
            <p:ph type="body" idx="1"/>
          </p:nvPr>
        </p:nvSpPr>
        <p:spPr>
          <a:xfrm>
            <a:off x="607483" y="1604433"/>
            <a:ext cx="10970683" cy="4567765"/>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91230" marR="0" lvl="2" indent="91130" algn="l" rtl="0">
              <a:lnSpc>
                <a:spcPct val="100000"/>
              </a:lnSpc>
              <a:spcBef>
                <a:spcPts val="106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3pPr>
            <a:lvl4pPr marL="1395182" marR="0" lvl="3" indent="36146"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16" name="Shape 16"/>
          <p:cNvSpPr txBox="1">
            <a:spLocks noGrp="1"/>
          </p:cNvSpPr>
          <p:nvPr>
            <p:ph type="ftr" idx="11"/>
          </p:nvPr>
        </p:nvSpPr>
        <p:spPr>
          <a:xfrm>
            <a:off x="4165600" y="6432516"/>
            <a:ext cx="3860798" cy="365125"/>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1"/>
              </a:buClr>
              <a:buFont typeface="Arial"/>
              <a:buNone/>
              <a:defRPr sz="1067" b="0" i="0" u="none" strike="noStrike" cap="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7" name="Shape 17"/>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5"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hyperlink" Target="https://developer.amazon.com/docs/smarthome/understand-the-smart-home-skill-api.html"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Michael McCool, Principal Engineer</a:t>
            </a:r>
            <a:br>
              <a:rPr lang="en-US" dirty="0" smtClean="0"/>
            </a:br>
            <a:r>
              <a:rPr lang="en-US" i="1" dirty="0" smtClean="0"/>
              <a:t>SSG/DPD/Technology Pathfinding and Innovation</a:t>
            </a:r>
            <a:endParaRPr lang="en-US" i="1" dirty="0"/>
          </a:p>
        </p:txBody>
      </p:sp>
      <p:sp>
        <p:nvSpPr>
          <p:cNvPr id="3" name="Title 2"/>
          <p:cNvSpPr>
            <a:spLocks noGrp="1"/>
          </p:cNvSpPr>
          <p:nvPr>
            <p:ph type="ctrTitle"/>
          </p:nvPr>
        </p:nvSpPr>
        <p:spPr/>
        <p:txBody>
          <a:bodyPr/>
          <a:lstStyle/>
          <a:p>
            <a:r>
              <a:rPr lang="en-US" sz="6000" dirty="0" smtClean="0"/>
              <a:t>W3C Web of Things</a:t>
            </a:r>
            <a:r>
              <a:rPr lang="en-US" dirty="0" smtClean="0"/>
              <a:t/>
            </a:r>
            <a:br>
              <a:rPr lang="en-US" dirty="0" smtClean="0"/>
            </a:br>
            <a:r>
              <a:rPr lang="en-US" sz="4400" i="1" dirty="0" smtClean="0"/>
              <a:t>POC Planning – Intel Contributions</a:t>
            </a:r>
            <a:endParaRPr lang="en-US" sz="4400" i="1" dirty="0"/>
          </a:p>
        </p:txBody>
      </p:sp>
    </p:spTree>
    <p:extLst>
      <p:ext uri="{BB962C8B-B14F-4D97-AF65-F5344CB8AC3E}">
        <p14:creationId xmlns:p14="http://schemas.microsoft.com/office/powerpoint/2010/main" val="3741891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10</a:t>
            </a:fld>
            <a:endParaRPr lang="en-US" sz="1067" b="0" i="0" u="none" strike="noStrike" cap="none">
              <a:solidFill>
                <a:schemeClr val="lt1"/>
              </a:solidFill>
              <a:latin typeface="Arial"/>
              <a:ea typeface="Arial"/>
              <a:cs typeface="Arial"/>
              <a:sym typeface="Arial"/>
            </a:endParaRPr>
          </a:p>
        </p:txBody>
      </p:sp>
      <p:sp>
        <p:nvSpPr>
          <p:cNvPr id="4" name="Title 3"/>
          <p:cNvSpPr>
            <a:spLocks noGrp="1"/>
          </p:cNvSpPr>
          <p:nvPr>
            <p:ph type="title"/>
          </p:nvPr>
        </p:nvSpPr>
        <p:spPr/>
        <p:txBody>
          <a:bodyPr/>
          <a:lstStyle/>
          <a:p>
            <a:r>
              <a:rPr lang="en-US" dirty="0" smtClean="0"/>
              <a:t>Alexa Smart Home Skill API - Summary</a:t>
            </a:r>
            <a:endParaRPr lang="en-US" dirty="0"/>
          </a:p>
        </p:txBody>
      </p:sp>
      <p:pic>
        <p:nvPicPr>
          <p:cNvPr id="6" name="Picture 5"/>
          <p:cNvPicPr>
            <a:picLocks noChangeAspect="1"/>
          </p:cNvPicPr>
          <p:nvPr/>
        </p:nvPicPr>
        <p:blipFill>
          <a:blip r:embed="rId2"/>
          <a:stretch>
            <a:fillRect/>
          </a:stretch>
        </p:blipFill>
        <p:spPr>
          <a:xfrm>
            <a:off x="598843" y="1138519"/>
            <a:ext cx="10886736" cy="4536140"/>
          </a:xfrm>
          <a:prstGeom prst="rect">
            <a:avLst/>
          </a:prstGeom>
        </p:spPr>
      </p:pic>
    </p:spTree>
    <p:extLst>
      <p:ext uri="{BB962C8B-B14F-4D97-AF65-F5344CB8AC3E}">
        <p14:creationId xmlns:p14="http://schemas.microsoft.com/office/powerpoint/2010/main" val="1104366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11</a:t>
            </a:fld>
            <a:endParaRPr lang="en-US" sz="1067" b="0" i="0" u="none" strike="noStrike" cap="none">
              <a:solidFill>
                <a:srgbClr val="FFFFFF"/>
              </a:solidFill>
              <a:latin typeface="Arial"/>
              <a:ea typeface="Arial"/>
              <a:cs typeface="Arial"/>
              <a:sym typeface="Arial"/>
            </a:endParaRPr>
          </a:p>
        </p:txBody>
      </p:sp>
      <p:sp>
        <p:nvSpPr>
          <p:cNvPr id="4" name="Text Placeholder 3"/>
          <p:cNvSpPr>
            <a:spLocks noGrp="1"/>
          </p:cNvSpPr>
          <p:nvPr>
            <p:ph type="body" idx="1"/>
          </p:nvPr>
        </p:nvSpPr>
        <p:spPr>
          <a:xfrm>
            <a:off x="607484" y="1192306"/>
            <a:ext cx="10972797" cy="5145741"/>
          </a:xfrm>
        </p:spPr>
        <p:txBody>
          <a:bodyPr/>
          <a:lstStyle/>
          <a:p>
            <a:r>
              <a:rPr lang="en-US" dirty="0" smtClean="0"/>
              <a:t>Device functionality is modeled by specifying a set of standard capabilities.</a:t>
            </a:r>
            <a:endParaRPr lang="en-US" dirty="0"/>
          </a:p>
          <a:p>
            <a:pPr marL="342900" indent="-342900">
              <a:buFont typeface="Arial" panose="020B0604020202020204" pitchFamily="34" charset="0"/>
              <a:buChar char="•"/>
            </a:pPr>
            <a:r>
              <a:rPr lang="en-US" dirty="0" smtClean="0"/>
              <a:t>Each capability has a specific interaction model and payload</a:t>
            </a:r>
            <a:br>
              <a:rPr lang="en-US" dirty="0" smtClean="0"/>
            </a:br>
            <a:r>
              <a:rPr lang="en-US" dirty="0" smtClean="0"/>
              <a:t>…really more like an “interface” than just a semantic category</a:t>
            </a:r>
          </a:p>
          <a:p>
            <a:pPr marL="342900" indent="-342900">
              <a:buFont typeface="Arial" panose="020B0604020202020204" pitchFamily="34" charset="0"/>
              <a:buChar char="•"/>
            </a:pPr>
            <a:r>
              <a:rPr lang="en-US" dirty="0" smtClean="0"/>
              <a:t>Devices can support more than one capability</a:t>
            </a:r>
          </a:p>
          <a:p>
            <a:pPr marL="342900" indent="-342900">
              <a:buFont typeface="Arial" panose="020B0604020202020204" pitchFamily="34" charset="0"/>
              <a:buChar char="•"/>
            </a:pPr>
            <a:r>
              <a:rPr lang="en-US" dirty="0" smtClean="0"/>
              <a:t>“Device clouds” can have more than one device…</a:t>
            </a:r>
          </a:p>
          <a:p>
            <a:r>
              <a:rPr lang="en-US" dirty="0" smtClean="0"/>
              <a:t>There are also a set of standard capabilities to get/set properties</a:t>
            </a:r>
          </a:p>
          <a:p>
            <a:r>
              <a:rPr lang="en-US" dirty="0" smtClean="0"/>
              <a:t>Many capabilities support both absolute and relative mechanisms to adjust properties</a:t>
            </a:r>
          </a:p>
          <a:p>
            <a:r>
              <a:rPr lang="en-US" dirty="0" smtClean="0"/>
              <a:t>Many “actions” also report the current state</a:t>
            </a:r>
          </a:p>
          <a:p>
            <a:endParaRPr lang="en-US" dirty="0"/>
          </a:p>
        </p:txBody>
      </p:sp>
      <p:sp>
        <p:nvSpPr>
          <p:cNvPr id="6" name="Title 5"/>
          <p:cNvSpPr>
            <a:spLocks noGrp="1"/>
          </p:cNvSpPr>
          <p:nvPr>
            <p:ph type="title"/>
          </p:nvPr>
        </p:nvSpPr>
        <p:spPr>
          <a:xfrm>
            <a:off x="607483" y="411797"/>
            <a:ext cx="10972799" cy="780509"/>
          </a:xfrm>
        </p:spPr>
        <p:txBody>
          <a:bodyPr/>
          <a:lstStyle/>
          <a:p>
            <a:r>
              <a:rPr lang="en-US" dirty="0"/>
              <a:t>A</a:t>
            </a:r>
            <a:r>
              <a:rPr lang="en-US" dirty="0" smtClean="0"/>
              <a:t>VS Home Skill Semantics: Capabilities</a:t>
            </a:r>
            <a:endParaRPr lang="en-US" dirty="0"/>
          </a:p>
        </p:txBody>
      </p:sp>
    </p:spTree>
    <p:extLst>
      <p:ext uri="{BB962C8B-B14F-4D97-AF65-F5344CB8AC3E}">
        <p14:creationId xmlns:p14="http://schemas.microsoft.com/office/powerpoint/2010/main" val="1652196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12</a:t>
            </a:fld>
            <a:endParaRPr lang="en-US" sz="1067" b="0" i="0" u="none" strike="noStrike" cap="none">
              <a:solidFill>
                <a:srgbClr val="FFFFFF"/>
              </a:solidFill>
              <a:latin typeface="Arial"/>
              <a:ea typeface="Arial"/>
              <a:cs typeface="Arial"/>
              <a:sym typeface="Arial"/>
            </a:endParaRPr>
          </a:p>
        </p:txBody>
      </p:sp>
      <p:sp>
        <p:nvSpPr>
          <p:cNvPr id="6" name="Title 5"/>
          <p:cNvSpPr>
            <a:spLocks noGrp="1"/>
          </p:cNvSpPr>
          <p:nvPr>
            <p:ph type="title"/>
          </p:nvPr>
        </p:nvSpPr>
        <p:spPr>
          <a:xfrm>
            <a:off x="607483" y="411797"/>
            <a:ext cx="10972799" cy="780509"/>
          </a:xfrm>
        </p:spPr>
        <p:txBody>
          <a:bodyPr/>
          <a:lstStyle/>
          <a:p>
            <a:r>
              <a:rPr lang="en-US" dirty="0"/>
              <a:t>A</a:t>
            </a:r>
            <a:r>
              <a:rPr lang="en-US" dirty="0" smtClean="0"/>
              <a:t>VS Home Skill Capabilities: Targets</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443419486"/>
              </p:ext>
            </p:extLst>
          </p:nvPr>
        </p:nvGraphicFramePr>
        <p:xfrm>
          <a:off x="607483" y="1120792"/>
          <a:ext cx="10972798" cy="4640529"/>
        </p:xfrm>
        <a:graphic>
          <a:graphicData uri="http://schemas.openxmlformats.org/drawingml/2006/table">
            <a:tbl>
              <a:tblPr firstRow="1" bandRow="1">
                <a:tableStyleId>{284E427A-3D55-4303-BF80-6455036E1DE7}</a:tableStyleId>
              </a:tblPr>
              <a:tblGrid>
                <a:gridCol w="4276362"/>
                <a:gridCol w="6696436"/>
              </a:tblGrid>
              <a:tr h="373329">
                <a:tc>
                  <a:txBody>
                    <a:bodyPr/>
                    <a:lstStyle/>
                    <a:p>
                      <a:r>
                        <a:rPr lang="en-US" dirty="0" smtClean="0"/>
                        <a:t>Capability</a:t>
                      </a:r>
                      <a:endParaRPr lang="en-US" dirty="0"/>
                    </a:p>
                  </a:txBody>
                  <a:tcPr/>
                </a:tc>
                <a:tc>
                  <a:txBody>
                    <a:bodyPr/>
                    <a:lstStyle/>
                    <a:p>
                      <a:r>
                        <a:rPr lang="en-US" dirty="0" smtClean="0"/>
                        <a:t>Description</a:t>
                      </a:r>
                      <a:endParaRPr lang="en-US" dirty="0"/>
                    </a:p>
                  </a:txBody>
                  <a:tcPr/>
                </a:tc>
              </a:tr>
              <a:tr h="200412">
                <a:tc>
                  <a:txBody>
                    <a:bodyPr/>
                    <a:lstStyle/>
                    <a:p>
                      <a:r>
                        <a:rPr lang="en-US" dirty="0" err="1" smtClean="0"/>
                        <a:t>PowerController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t>TurnOn</a:t>
                      </a:r>
                      <a:r>
                        <a:rPr lang="en-US" dirty="0" smtClean="0"/>
                        <a:t> or </a:t>
                      </a:r>
                      <a:r>
                        <a:rPr lang="en-US" dirty="0" err="1" smtClean="0"/>
                        <a:t>TurnOff</a:t>
                      </a:r>
                      <a:r>
                        <a:rPr lang="en-US" dirty="0" smtClean="0"/>
                        <a:t> a device (has</a:t>
                      </a:r>
                      <a:r>
                        <a:rPr lang="en-US" baseline="0" dirty="0" smtClean="0"/>
                        <a:t> associated </a:t>
                      </a:r>
                      <a:r>
                        <a:rPr lang="en-US" baseline="0" dirty="0" err="1" smtClean="0"/>
                        <a:t>powerState</a:t>
                      </a:r>
                      <a:r>
                        <a:rPr lang="en-US" baseline="0" dirty="0" smtClean="0"/>
                        <a:t>)</a:t>
                      </a:r>
                      <a:endParaRPr lang="en-US" dirty="0" smtClean="0"/>
                    </a:p>
                  </a:txBody>
                  <a:tcPr/>
                </a:tc>
              </a:tr>
              <a:tr h="200412">
                <a:tc>
                  <a:txBody>
                    <a:bodyPr/>
                    <a:lstStyle/>
                    <a:p>
                      <a:r>
                        <a:rPr lang="en-US" dirty="0" err="1" smtClean="0"/>
                        <a:t>PowerLevelController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SetPowerLevel</a:t>
                      </a:r>
                      <a:r>
                        <a:rPr lang="en-US" baseline="0" dirty="0" smtClean="0"/>
                        <a:t> (absolute) or </a:t>
                      </a:r>
                      <a:r>
                        <a:rPr lang="en-US" baseline="0" dirty="0" err="1" smtClean="0"/>
                        <a:t>AdjustPowerLevel</a:t>
                      </a:r>
                      <a:r>
                        <a:rPr lang="en-US" baseline="0" dirty="0" smtClean="0"/>
                        <a:t> (relative) on a d</a:t>
                      </a:r>
                      <a:r>
                        <a:rPr lang="en-US" dirty="0" smtClean="0"/>
                        <a:t>evice.  Has an associated </a:t>
                      </a:r>
                      <a:r>
                        <a:rPr lang="en-US" dirty="0" err="1" smtClean="0"/>
                        <a:t>powerLevel</a:t>
                      </a:r>
                      <a:r>
                        <a:rPr lang="en-US" dirty="0" smtClean="0"/>
                        <a:t> property that can be set to a</a:t>
                      </a:r>
                      <a:r>
                        <a:rPr lang="en-US" baseline="0" dirty="0" smtClean="0"/>
                        <a:t> </a:t>
                      </a:r>
                      <a:r>
                        <a:rPr lang="en-US" baseline="0" dirty="0" err="1" smtClean="0"/>
                        <a:t>value</a:t>
                      </a:r>
                      <a:r>
                        <a:rPr lang="en-US" dirty="0" err="1" smtClean="0"/>
                        <a:t>l</a:t>
                      </a:r>
                      <a:r>
                        <a:rPr lang="en-US" dirty="0" smtClean="0"/>
                        <a:t> between 0 and 100</a:t>
                      </a:r>
                    </a:p>
                  </a:txBody>
                  <a:tcPr/>
                </a:tc>
              </a:tr>
              <a:tr h="200412">
                <a:tc>
                  <a:txBody>
                    <a:bodyPr/>
                    <a:lstStyle/>
                    <a:p>
                      <a:r>
                        <a:rPr lang="en-US" dirty="0" err="1" smtClean="0"/>
                        <a:t>PercentageController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Generic interface similar</a:t>
                      </a:r>
                      <a:r>
                        <a:rPr lang="en-US" baseline="0" dirty="0" smtClean="0"/>
                        <a:t> to </a:t>
                      </a:r>
                      <a:r>
                        <a:rPr lang="en-US" baseline="0" dirty="0" err="1" smtClean="0"/>
                        <a:t>PowerLevelController</a:t>
                      </a:r>
                      <a:r>
                        <a:rPr lang="en-US" baseline="0" dirty="0" smtClean="0"/>
                        <a:t> or </a:t>
                      </a:r>
                      <a:r>
                        <a:rPr lang="en-US" baseline="0" dirty="0" err="1" smtClean="0"/>
                        <a:t>BrightnessLevelController</a:t>
                      </a:r>
                      <a:r>
                        <a:rPr lang="en-US" baseline="0" dirty="0" smtClean="0"/>
                        <a:t>, but used when “power” or “brightness” is not a valid description of the controlled property.  Assumes a value between 0 and 100 in an “percentage” property.  Can also be used to read sensors.</a:t>
                      </a:r>
                      <a:endParaRPr lang="en-US" dirty="0" smtClean="0"/>
                    </a:p>
                  </a:txBody>
                  <a:tcPr/>
                </a:tc>
              </a:tr>
              <a:tr h="200412">
                <a:tc>
                  <a:txBody>
                    <a:bodyPr/>
                    <a:lstStyle/>
                    <a:p>
                      <a:r>
                        <a:rPr lang="en-US" dirty="0" err="1" smtClean="0"/>
                        <a:t>TemperatureSensor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No controls, just use</a:t>
                      </a:r>
                      <a:r>
                        <a:rPr lang="en-US" baseline="0" dirty="0" smtClean="0"/>
                        <a:t> </a:t>
                      </a:r>
                      <a:r>
                        <a:rPr lang="en-US" baseline="0" dirty="0" err="1" smtClean="0"/>
                        <a:t>ReportState</a:t>
                      </a:r>
                      <a:r>
                        <a:rPr lang="en-US" baseline="0" dirty="0" smtClean="0"/>
                        <a:t>/</a:t>
                      </a:r>
                      <a:r>
                        <a:rPr lang="en-US" baseline="0" dirty="0" err="1" smtClean="0"/>
                        <a:t>StateReport</a:t>
                      </a:r>
                      <a:r>
                        <a:rPr lang="en-US" baseline="0" dirty="0" smtClean="0"/>
                        <a:t> to query “temperature” property. </a:t>
                      </a:r>
                      <a:endParaRPr lang="en-US" dirty="0" smtClean="0"/>
                    </a:p>
                  </a:txBody>
                  <a:tcPr/>
                </a:tc>
              </a:tr>
              <a:tr h="121523">
                <a:tc>
                  <a:txBody>
                    <a:bodyPr/>
                    <a:lstStyle/>
                    <a:p>
                      <a:r>
                        <a:rPr lang="en-US" dirty="0" err="1" smtClean="0"/>
                        <a:t>BrightnessController</a:t>
                      </a:r>
                      <a:endParaRPr lang="en-US" dirty="0"/>
                    </a:p>
                  </a:txBody>
                  <a:tcPr/>
                </a:tc>
                <a:tc>
                  <a:txBody>
                    <a:bodyPr/>
                    <a:lstStyle/>
                    <a:p>
                      <a:r>
                        <a:rPr lang="en-US" dirty="0" err="1" smtClean="0"/>
                        <a:t>SetBrightness</a:t>
                      </a:r>
                      <a:r>
                        <a:rPr lang="en-US" dirty="0" smtClean="0"/>
                        <a:t> (absolute) or </a:t>
                      </a:r>
                      <a:r>
                        <a:rPr lang="en-US" dirty="0" err="1" smtClean="0"/>
                        <a:t>AdjustBrightness</a:t>
                      </a:r>
                      <a:r>
                        <a:rPr lang="en-US" dirty="0" smtClean="0"/>
                        <a:t> (relative) on a light.  Has an associated brightness property that can be set to a value between 0 and 100</a:t>
                      </a:r>
                    </a:p>
                  </a:txBody>
                  <a:tcPr/>
                </a:tc>
              </a:tr>
              <a:tr h="247029">
                <a:tc>
                  <a:txBody>
                    <a:bodyPr/>
                    <a:lstStyle/>
                    <a:p>
                      <a:r>
                        <a:rPr lang="en-US" dirty="0" err="1" smtClean="0"/>
                        <a:t>ColorTemperatureController</a:t>
                      </a:r>
                      <a:endParaRPr lang="en-US" dirty="0"/>
                    </a:p>
                  </a:txBody>
                  <a:tcPr/>
                </a:tc>
                <a:tc>
                  <a:txBody>
                    <a:bodyPr/>
                    <a:lstStyle/>
                    <a:p>
                      <a:r>
                        <a:rPr lang="en-US" dirty="0" err="1" smtClean="0"/>
                        <a:t>SetColorTemperature</a:t>
                      </a:r>
                      <a:r>
                        <a:rPr lang="en-US" dirty="0" smtClean="0"/>
                        <a:t> (absolute) or </a:t>
                      </a:r>
                      <a:r>
                        <a:rPr lang="en-US" dirty="0" err="1" smtClean="0"/>
                        <a:t>DecreaseColorTemperature</a:t>
                      </a:r>
                      <a:r>
                        <a:rPr lang="en-US" dirty="0" smtClean="0"/>
                        <a:t>,</a:t>
                      </a:r>
                      <a:r>
                        <a:rPr lang="en-US" baseline="0" dirty="0" smtClean="0"/>
                        <a:t> </a:t>
                      </a:r>
                      <a:r>
                        <a:rPr lang="en-US" dirty="0" err="1" smtClean="0"/>
                        <a:t>IncreaseColorTemperature</a:t>
                      </a:r>
                      <a:r>
                        <a:rPr lang="en-US" dirty="0" smtClean="0"/>
                        <a:t> (relative, no</a:t>
                      </a:r>
                      <a:r>
                        <a:rPr lang="en-US" baseline="0" dirty="0" smtClean="0"/>
                        <a:t> value</a:t>
                      </a:r>
                      <a:r>
                        <a:rPr lang="en-US" dirty="0" smtClean="0"/>
                        <a:t>) on a device.  Has an associated </a:t>
                      </a:r>
                      <a:r>
                        <a:rPr lang="en-US" dirty="0" err="1" smtClean="0"/>
                        <a:t>colorTemperature</a:t>
                      </a:r>
                      <a:r>
                        <a:rPr lang="en-US" dirty="0" smtClean="0"/>
                        <a:t> property that can be set to a temperature in Kelvin (voice interface understands color</a:t>
                      </a:r>
                      <a:r>
                        <a:rPr lang="en-US" baseline="0" dirty="0" smtClean="0"/>
                        <a:t> names, “warm”, “daylight”, </a:t>
                      </a:r>
                      <a:r>
                        <a:rPr lang="en-US" baseline="0" dirty="0" err="1" smtClean="0"/>
                        <a:t>etc</a:t>
                      </a:r>
                      <a:r>
                        <a:rPr lang="en-US" baseline="0" dirty="0" smtClean="0"/>
                        <a:t>).</a:t>
                      </a:r>
                      <a:endParaRPr lang="en-US" dirty="0" smtClean="0"/>
                    </a:p>
                  </a:txBody>
                  <a:tcPr/>
                </a:tc>
              </a:tr>
              <a:tr h="247029">
                <a:tc>
                  <a:txBody>
                    <a:bodyPr/>
                    <a:lstStyle/>
                    <a:p>
                      <a:r>
                        <a:rPr lang="en-US" dirty="0" err="1" smtClean="0"/>
                        <a:t>ColorController</a:t>
                      </a:r>
                      <a:endParaRPr lang="en-US" dirty="0"/>
                    </a:p>
                  </a:txBody>
                  <a:tcPr/>
                </a:tc>
                <a:tc>
                  <a:txBody>
                    <a:bodyPr/>
                    <a:lstStyle/>
                    <a:p>
                      <a:r>
                        <a:rPr lang="en-US" dirty="0" err="1" smtClean="0"/>
                        <a:t>SetColor</a:t>
                      </a:r>
                      <a:r>
                        <a:rPr lang="en-US" dirty="0" smtClean="0"/>
                        <a:t> of a light</a:t>
                      </a:r>
                      <a:r>
                        <a:rPr lang="en-US" baseline="0" dirty="0" smtClean="0"/>
                        <a:t> using “color” whose type is a hue, saturation, brightness (HSB) triple.   Note that mapping from this to RGB involves a matrix transform and a nonlinearity.  Voice interface uses color names.</a:t>
                      </a:r>
                      <a:endParaRPr lang="en-US" dirty="0" smtClean="0"/>
                    </a:p>
                  </a:txBody>
                  <a:tcPr/>
                </a:tc>
              </a:tr>
            </a:tbl>
          </a:graphicData>
        </a:graphic>
      </p:graphicFrame>
    </p:spTree>
    <p:extLst>
      <p:ext uri="{BB962C8B-B14F-4D97-AF65-F5344CB8AC3E}">
        <p14:creationId xmlns:p14="http://schemas.microsoft.com/office/powerpoint/2010/main" val="772834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13</a:t>
            </a:fld>
            <a:endParaRPr lang="en-US" sz="1067" b="0" i="0" u="none" strike="noStrike" cap="none">
              <a:solidFill>
                <a:srgbClr val="FFFFFF"/>
              </a:solidFill>
              <a:latin typeface="Arial"/>
              <a:ea typeface="Arial"/>
              <a:cs typeface="Arial"/>
              <a:sym typeface="Arial"/>
            </a:endParaRPr>
          </a:p>
        </p:txBody>
      </p:sp>
      <p:sp>
        <p:nvSpPr>
          <p:cNvPr id="6" name="Title 5"/>
          <p:cNvSpPr>
            <a:spLocks noGrp="1"/>
          </p:cNvSpPr>
          <p:nvPr>
            <p:ph type="title"/>
          </p:nvPr>
        </p:nvSpPr>
        <p:spPr>
          <a:xfrm>
            <a:off x="607483" y="411797"/>
            <a:ext cx="10972799" cy="780509"/>
          </a:xfrm>
        </p:spPr>
        <p:txBody>
          <a:bodyPr/>
          <a:lstStyle/>
          <a:p>
            <a:r>
              <a:rPr lang="en-US" dirty="0"/>
              <a:t>A</a:t>
            </a:r>
            <a:r>
              <a:rPr lang="en-US" dirty="0" smtClean="0"/>
              <a:t>VS Home Skill Capability: Additional Examples</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3177159032"/>
              </p:ext>
            </p:extLst>
          </p:nvPr>
        </p:nvGraphicFramePr>
        <p:xfrm>
          <a:off x="607483" y="1120792"/>
          <a:ext cx="10972798" cy="3756609"/>
        </p:xfrm>
        <a:graphic>
          <a:graphicData uri="http://schemas.openxmlformats.org/drawingml/2006/table">
            <a:tbl>
              <a:tblPr firstRow="1" bandRow="1">
                <a:tableStyleId>{284E427A-3D55-4303-BF80-6455036E1DE7}</a:tableStyleId>
              </a:tblPr>
              <a:tblGrid>
                <a:gridCol w="4276362"/>
                <a:gridCol w="6696436"/>
              </a:tblGrid>
              <a:tr h="373329">
                <a:tc>
                  <a:txBody>
                    <a:bodyPr/>
                    <a:lstStyle/>
                    <a:p>
                      <a:r>
                        <a:rPr lang="en-US" dirty="0" smtClean="0"/>
                        <a:t>Capability</a:t>
                      </a:r>
                      <a:endParaRPr lang="en-US" dirty="0"/>
                    </a:p>
                  </a:txBody>
                  <a:tcPr/>
                </a:tc>
                <a:tc>
                  <a:txBody>
                    <a:bodyPr/>
                    <a:lstStyle/>
                    <a:p>
                      <a:r>
                        <a:rPr lang="en-US" dirty="0" smtClean="0"/>
                        <a:t>Description</a:t>
                      </a:r>
                      <a:endParaRPr lang="en-US" dirty="0"/>
                    </a:p>
                  </a:txBody>
                  <a:tcPr/>
                </a:tc>
              </a:tr>
              <a:tr h="200412">
                <a:tc>
                  <a:txBody>
                    <a:bodyPr/>
                    <a:lstStyle/>
                    <a:p>
                      <a:r>
                        <a:rPr lang="en-US" dirty="0" err="1" smtClean="0"/>
                        <a:t>LockController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Lock or Unlock a lock device</a:t>
                      </a:r>
                    </a:p>
                  </a:txBody>
                  <a:tcPr/>
                </a:tc>
              </a:tr>
              <a:tr h="200412">
                <a:tc>
                  <a:txBody>
                    <a:bodyPr/>
                    <a:lstStyle/>
                    <a:p>
                      <a:r>
                        <a:rPr lang="en-US" dirty="0" err="1" smtClean="0"/>
                        <a:t>Thermostat</a:t>
                      </a:r>
                      <a:r>
                        <a:rPr lang="en-US" baseline="0" dirty="0" err="1" smtClean="0"/>
                        <a:t>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Supports thermostats with one, two, or three </a:t>
                      </a:r>
                      <a:r>
                        <a:rPr lang="en-US" dirty="0" err="1" smtClean="0"/>
                        <a:t>setpoints</a:t>
                      </a:r>
                      <a:r>
                        <a:rPr lang="en-US" dirty="0" smtClean="0"/>
                        <a:t>.</a:t>
                      </a:r>
                      <a:r>
                        <a:rPr lang="en-US" baseline="0" dirty="0" smtClean="0"/>
                        <a:t>  Can also be queried to find the current temperature using a property and </a:t>
                      </a:r>
                      <a:r>
                        <a:rPr lang="en-US" baseline="0" dirty="0" err="1" smtClean="0"/>
                        <a:t>ReportState</a:t>
                      </a:r>
                      <a:r>
                        <a:rPr lang="en-US" baseline="0" dirty="0" smtClean="0"/>
                        <a:t>/</a:t>
                      </a:r>
                      <a:r>
                        <a:rPr lang="en-US" baseline="0" dirty="0" err="1" smtClean="0"/>
                        <a:t>StateReport</a:t>
                      </a:r>
                      <a:r>
                        <a:rPr lang="en-US" baseline="0" dirty="0" smtClean="0"/>
                        <a:t>.  There is also a “mode” property: ECO, AUTO, COOL, HEAT, etc.</a:t>
                      </a:r>
                      <a:endParaRPr lang="en-US" dirty="0" smtClean="0"/>
                    </a:p>
                  </a:txBody>
                  <a:tcPr/>
                </a:tc>
              </a:tr>
              <a:tr h="200412">
                <a:tc>
                  <a:txBody>
                    <a:bodyPr/>
                    <a:lstStyle/>
                    <a:p>
                      <a:r>
                        <a:rPr lang="en-US" dirty="0" err="1" smtClean="0"/>
                        <a:t>InputController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Select</a:t>
                      </a:r>
                      <a:r>
                        <a:rPr lang="en-US" baseline="0" dirty="0" smtClean="0"/>
                        <a:t> AV input to a TV using set of standard names (HDMI, </a:t>
                      </a:r>
                      <a:r>
                        <a:rPr lang="en-US" baseline="0" dirty="0" err="1" smtClean="0"/>
                        <a:t>etc</a:t>
                      </a:r>
                      <a:r>
                        <a:rPr lang="en-US" baseline="0" dirty="0" smtClean="0"/>
                        <a:t>)</a:t>
                      </a:r>
                      <a:endParaRPr lang="en-US" dirty="0" smtClean="0"/>
                    </a:p>
                  </a:txBody>
                  <a:tcPr/>
                </a:tc>
              </a:tr>
              <a:tr h="200412">
                <a:tc>
                  <a:txBody>
                    <a:bodyPr/>
                    <a:lstStyle/>
                    <a:p>
                      <a:r>
                        <a:rPr lang="en-US" dirty="0" err="1" smtClean="0"/>
                        <a:t>ChannelController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Select</a:t>
                      </a:r>
                      <a:r>
                        <a:rPr lang="en-US" baseline="0" dirty="0" smtClean="0"/>
                        <a:t> Channel on a TV (both absolute and relative)</a:t>
                      </a:r>
                      <a:endParaRPr lang="en-US" dirty="0" smtClean="0"/>
                    </a:p>
                  </a:txBody>
                  <a:tcPr/>
                </a:tc>
              </a:tr>
              <a:tr h="200412">
                <a:tc>
                  <a:txBody>
                    <a:bodyPr/>
                    <a:lstStyle/>
                    <a:p>
                      <a:r>
                        <a:rPr lang="en-US" dirty="0" err="1" smtClean="0"/>
                        <a:t>PlaybackController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Start and stop</a:t>
                      </a:r>
                      <a:r>
                        <a:rPr lang="en-US" baseline="0" dirty="0" smtClean="0"/>
                        <a:t> audio source</a:t>
                      </a:r>
                      <a:endParaRPr lang="en-US" dirty="0" smtClean="0"/>
                    </a:p>
                  </a:txBody>
                  <a:tcPr/>
                </a:tc>
              </a:tr>
              <a:tr h="200412">
                <a:tc>
                  <a:txBody>
                    <a:bodyPr/>
                    <a:lstStyle/>
                    <a:p>
                      <a:r>
                        <a:rPr lang="en-US" dirty="0" err="1" smtClean="0"/>
                        <a:t>SceneController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Select a scene</a:t>
                      </a:r>
                      <a:r>
                        <a:rPr lang="en-US" baseline="0" dirty="0" smtClean="0"/>
                        <a:t> by name.  Some limits on discovery based on device type.</a:t>
                      </a:r>
                      <a:endParaRPr lang="en-US" dirty="0" smtClean="0"/>
                    </a:p>
                  </a:txBody>
                  <a:tcPr/>
                </a:tc>
              </a:tr>
              <a:tr h="200412">
                <a:tc>
                  <a:txBody>
                    <a:bodyPr/>
                    <a:lstStyle/>
                    <a:p>
                      <a:r>
                        <a:rPr lang="en-US" dirty="0" smtClean="0"/>
                        <a:t>Speaker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t>SetVolume</a:t>
                      </a:r>
                      <a:r>
                        <a:rPr lang="en-US" dirty="0" smtClean="0"/>
                        <a:t>,</a:t>
                      </a:r>
                      <a:r>
                        <a:rPr lang="en-US" baseline="0" dirty="0" smtClean="0"/>
                        <a:t> </a:t>
                      </a:r>
                      <a:r>
                        <a:rPr lang="en-US" baseline="0" dirty="0" err="1" smtClean="0"/>
                        <a:t>AdjustVolume</a:t>
                      </a:r>
                      <a:r>
                        <a:rPr lang="en-US" baseline="0" dirty="0" smtClean="0"/>
                        <a:t>, </a:t>
                      </a:r>
                      <a:r>
                        <a:rPr lang="en-US" baseline="0" dirty="0" err="1" smtClean="0"/>
                        <a:t>SetMute</a:t>
                      </a:r>
                      <a:endParaRPr lang="en-US" dirty="0" smtClean="0"/>
                    </a:p>
                  </a:txBody>
                  <a:tcPr/>
                </a:tc>
              </a:tr>
              <a:tr h="200412">
                <a:tc>
                  <a:txBody>
                    <a:bodyPr/>
                    <a:lstStyle/>
                    <a:p>
                      <a:r>
                        <a:rPr lang="en-US" dirty="0" err="1" smtClean="0"/>
                        <a:t>StepSpeaker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t>AdjustVolume</a:t>
                      </a:r>
                      <a:r>
                        <a:rPr lang="en-US" dirty="0" smtClean="0"/>
                        <a:t>, </a:t>
                      </a:r>
                      <a:r>
                        <a:rPr lang="en-US" dirty="0" err="1" smtClean="0"/>
                        <a:t>SetMute</a:t>
                      </a:r>
                      <a:r>
                        <a:rPr lang="en-US" dirty="0" smtClean="0"/>
                        <a:t> (a subset of “Speaker” with no absolute volume,</a:t>
                      </a:r>
                      <a:r>
                        <a:rPr lang="en-US" baseline="0" dirty="0" smtClean="0"/>
                        <a:t> for when range of volume is not known).</a:t>
                      </a:r>
                      <a:endParaRPr lang="en-US" dirty="0" smtClean="0"/>
                    </a:p>
                  </a:txBody>
                  <a:tcPr/>
                </a:tc>
              </a:tr>
              <a:tr h="200412">
                <a:tc>
                  <a:txBody>
                    <a:bodyPr/>
                    <a:lstStyle/>
                    <a:p>
                      <a:r>
                        <a:rPr lang="en-US" dirty="0" err="1" smtClean="0"/>
                        <a:t>CameraStreamController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Start and stop streaming</a:t>
                      </a:r>
                      <a:r>
                        <a:rPr lang="en-US" baseline="0" dirty="0" smtClean="0"/>
                        <a:t> video</a:t>
                      </a:r>
                      <a:endParaRPr lang="en-US" dirty="0" smtClean="0"/>
                    </a:p>
                  </a:txBody>
                  <a:tcPr/>
                </a:tc>
              </a:tr>
            </a:tbl>
          </a:graphicData>
        </a:graphic>
      </p:graphicFrame>
    </p:spTree>
    <p:extLst>
      <p:ext uri="{BB962C8B-B14F-4D97-AF65-F5344CB8AC3E}">
        <p14:creationId xmlns:p14="http://schemas.microsoft.com/office/powerpoint/2010/main" val="30087179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14</a:t>
            </a:fld>
            <a:endParaRPr lang="en-US" sz="1067" b="0" i="0" u="none" strike="noStrike" cap="none">
              <a:solidFill>
                <a:srgbClr val="FFFFFF"/>
              </a:solidFill>
              <a:latin typeface="Arial"/>
              <a:ea typeface="Arial"/>
              <a:cs typeface="Arial"/>
              <a:sym typeface="Arial"/>
            </a:endParaRPr>
          </a:p>
        </p:txBody>
      </p:sp>
      <p:sp>
        <p:nvSpPr>
          <p:cNvPr id="4" name="Text Placeholder 3"/>
          <p:cNvSpPr>
            <a:spLocks noGrp="1"/>
          </p:cNvSpPr>
          <p:nvPr>
            <p:ph type="body" idx="1"/>
          </p:nvPr>
        </p:nvSpPr>
        <p:spPr>
          <a:xfrm>
            <a:off x="607484" y="1192306"/>
            <a:ext cx="10972797" cy="5145741"/>
          </a:xfrm>
        </p:spPr>
        <p:txBody>
          <a:bodyPr/>
          <a:lstStyle/>
          <a:p>
            <a:r>
              <a:rPr lang="en-US" dirty="0" smtClean="0"/>
              <a:t>Directives can also get or create messages with various types corresponding to “system capabilities”.</a:t>
            </a:r>
          </a:p>
          <a:p>
            <a:endParaRPr lang="en-US" dirty="0"/>
          </a:p>
        </p:txBody>
      </p:sp>
      <p:sp>
        <p:nvSpPr>
          <p:cNvPr id="6" name="Title 5"/>
          <p:cNvSpPr>
            <a:spLocks noGrp="1"/>
          </p:cNvSpPr>
          <p:nvPr>
            <p:ph type="title"/>
          </p:nvPr>
        </p:nvSpPr>
        <p:spPr>
          <a:xfrm>
            <a:off x="607483" y="411797"/>
            <a:ext cx="10972799" cy="780509"/>
          </a:xfrm>
        </p:spPr>
        <p:txBody>
          <a:bodyPr/>
          <a:lstStyle/>
          <a:p>
            <a:r>
              <a:rPr lang="en-US" dirty="0"/>
              <a:t>A</a:t>
            </a:r>
            <a:r>
              <a:rPr lang="en-US" dirty="0" smtClean="0"/>
              <a:t>VS Home Skill Semantics: System Messages</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53365077"/>
              </p:ext>
            </p:extLst>
          </p:nvPr>
        </p:nvGraphicFramePr>
        <p:xfrm>
          <a:off x="679202" y="2202201"/>
          <a:ext cx="10972798" cy="3517849"/>
        </p:xfrm>
        <a:graphic>
          <a:graphicData uri="http://schemas.openxmlformats.org/drawingml/2006/table">
            <a:tbl>
              <a:tblPr firstRow="1" bandRow="1">
                <a:tableStyleId>{284E427A-3D55-4303-BF80-6455036E1DE7}</a:tableStyleId>
              </a:tblPr>
              <a:tblGrid>
                <a:gridCol w="4276362"/>
                <a:gridCol w="6696436"/>
              </a:tblGrid>
              <a:tr h="373329">
                <a:tc>
                  <a:txBody>
                    <a:bodyPr/>
                    <a:lstStyle/>
                    <a:p>
                      <a:r>
                        <a:rPr lang="en-US" dirty="0" smtClean="0"/>
                        <a:t>Capability</a:t>
                      </a:r>
                      <a:endParaRPr lang="en-US" dirty="0"/>
                    </a:p>
                  </a:txBody>
                  <a:tcPr/>
                </a:tc>
                <a:tc>
                  <a:txBody>
                    <a:bodyPr/>
                    <a:lstStyle/>
                    <a:p>
                      <a:r>
                        <a:rPr lang="en-US" dirty="0" smtClean="0"/>
                        <a:t>Description</a:t>
                      </a:r>
                      <a:endParaRPr lang="en-US" dirty="0"/>
                    </a:p>
                  </a:txBody>
                  <a:tcPr/>
                </a:tc>
              </a:tr>
              <a:tr h="200412">
                <a:tc>
                  <a:txBody>
                    <a:bodyPr/>
                    <a:lstStyle/>
                    <a:p>
                      <a:r>
                        <a:rPr lang="en-US" dirty="0" smtClean="0"/>
                        <a:t>Discovery</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Every device:</a:t>
                      </a:r>
                      <a:r>
                        <a:rPr lang="en-US" baseline="0" dirty="0" smtClean="0"/>
                        <a:t> reports i</a:t>
                      </a:r>
                      <a:r>
                        <a:rPr lang="en-US" dirty="0" smtClean="0"/>
                        <a:t>nitial identification</a:t>
                      </a:r>
                      <a:r>
                        <a:rPr lang="en-US" baseline="0" dirty="0" smtClean="0"/>
                        <a:t> and capabilities</a:t>
                      </a:r>
                      <a:endParaRPr lang="en-US" dirty="0" smtClean="0"/>
                    </a:p>
                  </a:txBody>
                  <a:tcPr/>
                </a:tc>
              </a:tr>
              <a:tr h="200412">
                <a:tc>
                  <a:txBody>
                    <a:bodyPr/>
                    <a:lstStyle/>
                    <a:p>
                      <a:r>
                        <a:rPr lang="en-US" dirty="0" smtClean="0"/>
                        <a:t>Authorization</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t>AcceptGrant</a:t>
                      </a:r>
                      <a:r>
                        <a:rPr lang="en-US" dirty="0" smtClean="0"/>
                        <a:t>,</a:t>
                      </a:r>
                      <a:r>
                        <a:rPr lang="en-US" baseline="0" dirty="0" smtClean="0"/>
                        <a:t> provides bearer token, currently only OAuth2.0 supported</a:t>
                      </a:r>
                      <a:endParaRPr lang="en-US" dirty="0" smtClean="0"/>
                    </a:p>
                  </a:txBody>
                  <a:tcPr/>
                </a:tc>
              </a:tr>
              <a:tr h="200412">
                <a:tc>
                  <a:txBody>
                    <a:bodyPr/>
                    <a:lstStyle/>
                    <a:p>
                      <a:r>
                        <a:rPr lang="en-US" dirty="0" smtClean="0"/>
                        <a:t>Response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Respond</a:t>
                      </a:r>
                      <a:r>
                        <a:rPr lang="en-US" baseline="0" dirty="0" smtClean="0"/>
                        <a:t> to directive - success</a:t>
                      </a:r>
                      <a:endParaRPr lang="en-US" dirty="0" smtClean="0"/>
                    </a:p>
                  </a:txBody>
                  <a:tcPr/>
                </a:tc>
              </a:tr>
              <a:tr h="200412">
                <a:tc>
                  <a:txBody>
                    <a:bodyPr/>
                    <a:lstStyle/>
                    <a:p>
                      <a:r>
                        <a:rPr lang="en-US" dirty="0" err="1" smtClean="0"/>
                        <a:t>ErrorResponse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Respond to directive</a:t>
                      </a:r>
                      <a:r>
                        <a:rPr lang="en-US" baseline="0" dirty="0" smtClean="0"/>
                        <a:t> – error/failure, gives type of error, message for logging.  Errors can include system issues (</a:t>
                      </a:r>
                      <a:r>
                        <a:rPr lang="en-US" baseline="0" dirty="0" err="1" smtClean="0"/>
                        <a:t>eg</a:t>
                      </a:r>
                      <a:r>
                        <a:rPr lang="en-US" baseline="0" dirty="0" smtClean="0"/>
                        <a:t> connectivity) but also payload issues (value out of range).</a:t>
                      </a:r>
                      <a:endParaRPr lang="en-US" dirty="0" smtClean="0"/>
                    </a:p>
                  </a:txBody>
                  <a:tcPr/>
                </a:tc>
              </a:tr>
              <a:tr h="121523">
                <a:tc>
                  <a:txBody>
                    <a:bodyPr/>
                    <a:lstStyle/>
                    <a:p>
                      <a:r>
                        <a:rPr lang="en-US" dirty="0" err="1" smtClean="0"/>
                        <a:t>ReportState</a:t>
                      </a:r>
                      <a:endParaRPr lang="en-US" dirty="0"/>
                    </a:p>
                  </a:txBody>
                  <a:tcPr/>
                </a:tc>
                <a:tc>
                  <a:txBody>
                    <a:bodyPr/>
                    <a:lstStyle/>
                    <a:p>
                      <a:r>
                        <a:rPr lang="en-US" dirty="0" smtClean="0"/>
                        <a:t>Request state report</a:t>
                      </a:r>
                      <a:endParaRPr lang="en-US" dirty="0"/>
                    </a:p>
                  </a:txBody>
                  <a:tcPr/>
                </a:tc>
              </a:tr>
              <a:tr h="247029">
                <a:tc>
                  <a:txBody>
                    <a:bodyPr/>
                    <a:lstStyle/>
                    <a:p>
                      <a:r>
                        <a:rPr lang="en-US" dirty="0" err="1" smtClean="0"/>
                        <a:t>StateReport</a:t>
                      </a:r>
                      <a:endParaRPr lang="en-US" dirty="0"/>
                    </a:p>
                  </a:txBody>
                  <a:tcPr/>
                </a:tc>
                <a:tc>
                  <a:txBody>
                    <a:bodyPr/>
                    <a:lstStyle/>
                    <a:p>
                      <a:r>
                        <a:rPr lang="en-US" dirty="0" smtClean="0"/>
                        <a:t>Reply to state report</a:t>
                      </a:r>
                      <a:endParaRPr lang="en-US" dirty="0"/>
                    </a:p>
                  </a:txBody>
                  <a:tcPr/>
                </a:tc>
              </a:tr>
              <a:tr h="370840">
                <a:tc>
                  <a:txBody>
                    <a:bodyPr/>
                    <a:lstStyle/>
                    <a:p>
                      <a:r>
                        <a:rPr lang="en-US" dirty="0" err="1" smtClean="0"/>
                        <a:t>Deferred</a:t>
                      </a:r>
                      <a:r>
                        <a:rPr lang="en-US" baseline="0" dirty="0" err="1" smtClean="0"/>
                        <a:t>Response</a:t>
                      </a:r>
                      <a:endParaRPr lang="en-US" dirty="0"/>
                    </a:p>
                  </a:txBody>
                  <a:tcPr/>
                </a:tc>
                <a:tc>
                  <a:txBody>
                    <a:bodyPr/>
                    <a:lstStyle/>
                    <a:p>
                      <a:r>
                        <a:rPr lang="en-US" dirty="0" smtClean="0"/>
                        <a:t>Used to</a:t>
                      </a:r>
                      <a:r>
                        <a:rPr lang="en-US" baseline="0" dirty="0" smtClean="0"/>
                        <a:t> indicate that will respond asynchronously to request (typ. &gt;8s needed)</a:t>
                      </a:r>
                      <a:endParaRPr lang="en-US" dirty="0"/>
                    </a:p>
                  </a:txBody>
                  <a:tcPr/>
                </a:tc>
              </a:tr>
              <a:tr h="370840">
                <a:tc>
                  <a:txBody>
                    <a:bodyPr/>
                    <a:lstStyle/>
                    <a:p>
                      <a:r>
                        <a:rPr lang="en-US" dirty="0" err="1" smtClean="0"/>
                        <a:t>EndPointHealth</a:t>
                      </a:r>
                      <a:endParaRPr lang="en-US" dirty="0"/>
                    </a:p>
                  </a:txBody>
                  <a:tcPr/>
                </a:tc>
                <a:tc>
                  <a:txBody>
                    <a:bodyPr/>
                    <a:lstStyle/>
                    <a:p>
                      <a:r>
                        <a:rPr lang="en-US" dirty="0" smtClean="0"/>
                        <a:t>Check if physical</a:t>
                      </a:r>
                      <a:r>
                        <a:rPr lang="en-US" baseline="0" dirty="0" smtClean="0"/>
                        <a:t> endpoint can be reached from cloud shadow.  Has associated Boolean property, “connectivity”</a:t>
                      </a:r>
                      <a:endParaRPr lang="en-US" dirty="0"/>
                    </a:p>
                  </a:txBody>
                  <a:tcPr/>
                </a:tc>
              </a:tr>
            </a:tbl>
          </a:graphicData>
        </a:graphic>
      </p:graphicFrame>
    </p:spTree>
    <p:extLst>
      <p:ext uri="{BB962C8B-B14F-4D97-AF65-F5344CB8AC3E}">
        <p14:creationId xmlns:p14="http://schemas.microsoft.com/office/powerpoint/2010/main" val="8092337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15</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p:txBody>
          <a:bodyPr/>
          <a:lstStyle/>
          <a:p>
            <a:pPr marL="342900" indent="-342900">
              <a:buFont typeface="Arial" panose="020B0604020202020204" pitchFamily="34" charset="0"/>
              <a:buChar char="•"/>
            </a:pPr>
            <a:r>
              <a:rPr lang="en-US" sz="2000" dirty="0" smtClean="0"/>
              <a:t>“Device Cloud” (Shadow) </a:t>
            </a:r>
            <a:r>
              <a:rPr lang="en-US" sz="2000" i="1" dirty="0" smtClean="0"/>
              <a:t>must</a:t>
            </a:r>
            <a:r>
              <a:rPr lang="en-US" sz="2000" dirty="0" smtClean="0"/>
              <a:t> support HTTPS.</a:t>
            </a:r>
          </a:p>
          <a:p>
            <a:pPr marL="342900" indent="-342900">
              <a:buFont typeface="Arial" panose="020B0604020202020204" pitchFamily="34" charset="0"/>
              <a:buChar char="•"/>
            </a:pPr>
            <a:r>
              <a:rPr lang="en-US" sz="2000" dirty="0" smtClean="0"/>
              <a:t>OAuth2.0 authentication </a:t>
            </a:r>
            <a:r>
              <a:rPr lang="en-US" sz="2000" i="1" dirty="0" smtClean="0"/>
              <a:t>must</a:t>
            </a:r>
            <a:r>
              <a:rPr lang="en-US" sz="2000" dirty="0" smtClean="0"/>
              <a:t> be supported.</a:t>
            </a:r>
          </a:p>
          <a:p>
            <a:pPr marL="342900" indent="-342900">
              <a:buFont typeface="Arial" panose="020B0604020202020204" pitchFamily="34" charset="0"/>
              <a:buChar char="•"/>
            </a:pPr>
            <a:r>
              <a:rPr lang="en-US" sz="2000" dirty="0" smtClean="0"/>
              <a:t>Responses </a:t>
            </a:r>
            <a:r>
              <a:rPr lang="en-US" sz="2000" i="1" dirty="0" smtClean="0"/>
              <a:t>cannot </a:t>
            </a:r>
            <a:r>
              <a:rPr lang="en-US" sz="2000" dirty="0" smtClean="0"/>
              <a:t>take longer than 8s.</a:t>
            </a:r>
          </a:p>
          <a:p>
            <a:pPr marL="787400" lvl="1" indent="-342900">
              <a:buFont typeface="Arial" panose="020B0604020202020204" pitchFamily="34" charset="0"/>
              <a:buChar char="•"/>
            </a:pPr>
            <a:r>
              <a:rPr lang="en-US" sz="2000" dirty="0"/>
              <a:t>L</a:t>
            </a:r>
            <a:r>
              <a:rPr lang="en-US" sz="2000" dirty="0" smtClean="0"/>
              <a:t>ive querying of the device status, if it takes longer than that, needs to use a shadow.  The shadow state then needs to be proactively or asynchronously updated.</a:t>
            </a:r>
          </a:p>
          <a:p>
            <a:pPr marL="787400" lvl="1" indent="-342900">
              <a:buFont typeface="Arial" panose="020B0604020202020204" pitchFamily="34" charset="0"/>
              <a:buChar char="•"/>
            </a:pPr>
            <a:r>
              <a:rPr lang="en-US" sz="2000" dirty="0" smtClean="0"/>
              <a:t>Actions that take longer than 8s to complete should use an asynchronous response to indicate completion.</a:t>
            </a:r>
          </a:p>
          <a:p>
            <a:pPr marL="342900" indent="-342900">
              <a:buFont typeface="Arial" panose="020B0604020202020204" pitchFamily="34" charset="0"/>
              <a:buChar char="•"/>
            </a:pPr>
            <a:r>
              <a:rPr lang="en-US" sz="2000" dirty="0" smtClean="0"/>
              <a:t>Property status reporting</a:t>
            </a:r>
          </a:p>
          <a:p>
            <a:pPr marL="787400" lvl="1" indent="-342900">
              <a:buFont typeface="Arial" panose="020B0604020202020204" pitchFamily="34" charset="0"/>
              <a:buChar char="•"/>
            </a:pPr>
            <a:r>
              <a:rPr lang="en-US" sz="2000" dirty="0" smtClean="0"/>
              <a:t>Not just the value, but also the timestamp, time uncertainty, and units</a:t>
            </a:r>
          </a:p>
          <a:p>
            <a:pPr marL="342900" indent="-342900">
              <a:buFont typeface="Arial" panose="020B0604020202020204" pitchFamily="34" charset="0"/>
              <a:buChar char="•"/>
            </a:pPr>
            <a:r>
              <a:rPr lang="en-US" sz="2000" dirty="0" smtClean="0"/>
              <a:t>Optional features:</a:t>
            </a:r>
          </a:p>
          <a:p>
            <a:pPr marL="787400" lvl="1" indent="-342900">
              <a:buFont typeface="Arial" panose="020B0604020202020204" pitchFamily="34" charset="0"/>
              <a:buChar char="•"/>
            </a:pPr>
            <a:r>
              <a:rPr lang="en-US" sz="2000" dirty="0" smtClean="0"/>
              <a:t>Status query, proactive status updates, scenes and scene discovery, streaming video and audio </a:t>
            </a:r>
            <a:endParaRPr lang="en-US" sz="2000" dirty="0"/>
          </a:p>
        </p:txBody>
      </p:sp>
      <p:sp>
        <p:nvSpPr>
          <p:cNvPr id="4" name="Title 3"/>
          <p:cNvSpPr>
            <a:spLocks noGrp="1"/>
          </p:cNvSpPr>
          <p:nvPr>
            <p:ph type="title"/>
          </p:nvPr>
        </p:nvSpPr>
        <p:spPr/>
        <p:txBody>
          <a:bodyPr/>
          <a:lstStyle/>
          <a:p>
            <a:r>
              <a:rPr lang="en-US" dirty="0" smtClean="0"/>
              <a:t>AVS Issues and Notes</a:t>
            </a:r>
            <a:endParaRPr lang="en-US" dirty="0"/>
          </a:p>
        </p:txBody>
      </p:sp>
    </p:spTree>
    <p:extLst>
      <p:ext uri="{BB962C8B-B14F-4D97-AF65-F5344CB8AC3E}">
        <p14:creationId xmlns:p14="http://schemas.microsoft.com/office/powerpoint/2010/main" val="25676104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t="-233" b="10030"/>
          <a:stretch/>
        </p:blipFill>
        <p:spPr>
          <a:xfrm rot="10800000">
            <a:off x="6248486" y="2334675"/>
            <a:ext cx="5943514" cy="4020931"/>
          </a:xfrm>
          <a:prstGeom prst="rect">
            <a:avLst/>
          </a:prstGeom>
        </p:spPr>
      </p:pic>
      <p:sp>
        <p:nvSpPr>
          <p:cNvPr id="3" name="Title 2"/>
          <p:cNvSpPr>
            <a:spLocks noGrp="1"/>
          </p:cNvSpPr>
          <p:nvPr>
            <p:ph type="title"/>
          </p:nvPr>
        </p:nvSpPr>
        <p:spPr>
          <a:xfrm>
            <a:off x="607485" y="0"/>
            <a:ext cx="5342466" cy="1158239"/>
          </a:xfrm>
        </p:spPr>
        <p:txBody>
          <a:bodyPr/>
          <a:lstStyle/>
          <a:p>
            <a:r>
              <a:rPr lang="en-US" dirty="0" smtClean="0"/>
              <a:t>Fog Integration</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16</a:t>
            </a:fld>
            <a:endParaRPr lang="en-US" sz="1067" b="0" i="0" u="none" strike="noStrike" cap="none">
              <a:solidFill>
                <a:srgbClr val="FFFFFF"/>
              </a:solidFill>
              <a:latin typeface="Arial"/>
              <a:ea typeface="Arial"/>
              <a:cs typeface="Arial"/>
              <a:sym typeface="Arial"/>
            </a:endParaRPr>
          </a:p>
        </p:txBody>
      </p:sp>
      <p:sp>
        <p:nvSpPr>
          <p:cNvPr id="5" name="Text Placeholder 4"/>
          <p:cNvSpPr>
            <a:spLocks noGrp="1"/>
          </p:cNvSpPr>
          <p:nvPr>
            <p:ph type="body" idx="1"/>
          </p:nvPr>
        </p:nvSpPr>
        <p:spPr>
          <a:xfrm>
            <a:off x="607485" y="800101"/>
            <a:ext cx="5460806" cy="5534656"/>
          </a:xfrm>
        </p:spPr>
        <p:txBody>
          <a:bodyPr/>
          <a:lstStyle/>
          <a:p>
            <a:r>
              <a:rPr lang="en-US" b="1" dirty="0" smtClean="0"/>
              <a:t>Goal: Make services discoverable and locally available using </a:t>
            </a:r>
            <a:r>
              <a:rPr lang="en-US" b="1" dirty="0" err="1" smtClean="0"/>
              <a:t>WoT</a:t>
            </a:r>
            <a:r>
              <a:rPr lang="en-US" b="1" dirty="0" smtClean="0"/>
              <a:t> combined with fog capabilities.</a:t>
            </a:r>
          </a:p>
          <a:p>
            <a:pPr marL="342900" indent="-342900">
              <a:buFont typeface="Arial" panose="020B0604020202020204" pitchFamily="34" charset="0"/>
              <a:buChar char="•"/>
            </a:pPr>
            <a:r>
              <a:rPr lang="en-US" dirty="0" smtClean="0"/>
              <a:t>Run </a:t>
            </a:r>
            <a:r>
              <a:rPr lang="en-US" dirty="0" err="1" smtClean="0"/>
              <a:t>WoT</a:t>
            </a:r>
            <a:r>
              <a:rPr lang="en-US" dirty="0" smtClean="0"/>
              <a:t> services on fog (</a:t>
            </a:r>
            <a:r>
              <a:rPr lang="en-US" dirty="0" err="1" smtClean="0"/>
              <a:t>OpenFog</a:t>
            </a:r>
            <a:r>
              <a:rPr lang="en-US" dirty="0" smtClean="0"/>
              <a:t>) software stack</a:t>
            </a:r>
          </a:p>
          <a:p>
            <a:pPr marL="776930" lvl="1" indent="-342900">
              <a:buFont typeface="Arial" panose="020B0604020202020204" pitchFamily="34" charset="0"/>
              <a:buChar char="•"/>
            </a:pPr>
            <a:r>
              <a:rPr lang="en-US" dirty="0" smtClean="0"/>
              <a:t>Thing directory (</a:t>
            </a:r>
            <a:r>
              <a:rPr lang="en-US" dirty="0" err="1" smtClean="0"/>
              <a:t>WoT</a:t>
            </a:r>
            <a:r>
              <a:rPr lang="en-US" dirty="0" smtClean="0"/>
              <a:t> discovery)</a:t>
            </a:r>
          </a:p>
          <a:p>
            <a:pPr marL="776930" lvl="1" indent="-342900">
              <a:buFont typeface="Arial" panose="020B0604020202020204" pitchFamily="34" charset="0"/>
              <a:buChar char="•"/>
            </a:pPr>
            <a:r>
              <a:rPr lang="en-US" dirty="0" smtClean="0"/>
              <a:t>Metadata bridges (</a:t>
            </a:r>
            <a:r>
              <a:rPr lang="en-US" dirty="0" err="1" smtClean="0"/>
              <a:t>eg</a:t>
            </a:r>
            <a:r>
              <a:rPr lang="en-US" dirty="0" smtClean="0"/>
              <a:t> to OCF)</a:t>
            </a:r>
          </a:p>
          <a:p>
            <a:pPr marL="776930" lvl="1" indent="-342900">
              <a:buFont typeface="Arial" panose="020B0604020202020204" pitchFamily="34" charset="0"/>
              <a:buChar char="•"/>
            </a:pPr>
            <a:r>
              <a:rPr lang="en-US" dirty="0" smtClean="0"/>
              <a:t>Voice skill services (</a:t>
            </a:r>
            <a:r>
              <a:rPr lang="en-US" dirty="0" err="1" smtClean="0"/>
              <a:t>eg</a:t>
            </a:r>
            <a:r>
              <a:rPr lang="en-US" dirty="0" smtClean="0"/>
              <a:t> AVS)</a:t>
            </a:r>
          </a:p>
          <a:p>
            <a:pPr marL="776930" lvl="1" indent="-342900">
              <a:buFont typeface="Arial" panose="020B0604020202020204" pitchFamily="34" charset="0"/>
              <a:buChar char="•"/>
            </a:pPr>
            <a:r>
              <a:rPr lang="en-US" dirty="0" smtClean="0"/>
              <a:t>Application </a:t>
            </a:r>
            <a:r>
              <a:rPr lang="en-US" dirty="0" err="1" smtClean="0"/>
              <a:t>servients</a:t>
            </a:r>
            <a:r>
              <a:rPr lang="en-US" dirty="0" smtClean="0"/>
              <a:t> (</a:t>
            </a:r>
            <a:r>
              <a:rPr lang="en-US" dirty="0" err="1" smtClean="0"/>
              <a:t>IoT</a:t>
            </a:r>
            <a:r>
              <a:rPr lang="en-US" dirty="0" smtClean="0"/>
              <a:t> services)</a:t>
            </a:r>
          </a:p>
          <a:p>
            <a:pPr marL="342900" indent="-342900">
              <a:buFont typeface="Arial" panose="020B0604020202020204" pitchFamily="34" charset="0"/>
              <a:buChar char="•"/>
            </a:pPr>
            <a:r>
              <a:rPr lang="en-US" dirty="0" smtClean="0"/>
              <a:t>Connect to computational services</a:t>
            </a:r>
          </a:p>
          <a:p>
            <a:pPr marL="776930" lvl="1" indent="-342900">
              <a:buFont typeface="Arial" panose="020B0604020202020204" pitchFamily="34" charset="0"/>
              <a:buChar char="•"/>
            </a:pPr>
            <a:r>
              <a:rPr lang="en-US" dirty="0" smtClean="0"/>
              <a:t>Recognition service (</a:t>
            </a:r>
            <a:r>
              <a:rPr lang="en-US" dirty="0" err="1" smtClean="0"/>
              <a:t>eg</a:t>
            </a:r>
            <a:r>
              <a:rPr lang="en-US" dirty="0" smtClean="0"/>
              <a:t> </a:t>
            </a:r>
            <a:r>
              <a:rPr lang="en-US" dirty="0" err="1" smtClean="0"/>
              <a:t>AlexNet</a:t>
            </a:r>
            <a:r>
              <a:rPr lang="en-US" dirty="0" smtClean="0"/>
              <a:t>)</a:t>
            </a:r>
            <a:endParaRPr lang="en-US" dirty="0"/>
          </a:p>
        </p:txBody>
      </p:sp>
      <p:pic>
        <p:nvPicPr>
          <p:cNvPr id="7" name="Picture 6"/>
          <p:cNvPicPr>
            <a:picLocks noChangeAspect="1"/>
          </p:cNvPicPr>
          <p:nvPr/>
        </p:nvPicPr>
        <p:blipFill rotWithShape="1">
          <a:blip r:embed="rId3"/>
          <a:srcRect t="16611" b="13536"/>
          <a:stretch/>
        </p:blipFill>
        <p:spPr>
          <a:xfrm>
            <a:off x="6248486" y="0"/>
            <a:ext cx="5941867" cy="2334675"/>
          </a:xfrm>
          <a:prstGeom prst="rect">
            <a:avLst/>
          </a:prstGeom>
        </p:spPr>
      </p:pic>
    </p:spTree>
    <p:extLst>
      <p:ext uri="{BB962C8B-B14F-4D97-AF65-F5344CB8AC3E}">
        <p14:creationId xmlns:p14="http://schemas.microsoft.com/office/powerpoint/2010/main" val="4097410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17</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102500" y="794085"/>
            <a:ext cx="11736351" cy="5115418"/>
          </a:xfrm>
        </p:spPr>
        <p:txBody>
          <a:bodyPr/>
          <a:lstStyle/>
          <a:p>
            <a:pPr marL="342900" indent="-342900">
              <a:buFont typeface="Arial" panose="020B0604020202020204" pitchFamily="34" charset="0"/>
              <a:buChar char="•"/>
            </a:pPr>
            <a:r>
              <a:rPr lang="en-US" dirty="0" smtClean="0"/>
              <a:t>Voice control is primarily a </a:t>
            </a:r>
            <a:r>
              <a:rPr lang="en-US" i="1" dirty="0" smtClean="0"/>
              <a:t>home</a:t>
            </a:r>
            <a:r>
              <a:rPr lang="en-US" dirty="0" smtClean="0"/>
              <a:t> use case</a:t>
            </a:r>
          </a:p>
          <a:p>
            <a:pPr marL="342900" indent="-342900">
              <a:buFont typeface="Arial" panose="020B0604020202020204" pitchFamily="34" charset="0"/>
              <a:buChar char="•"/>
            </a:pPr>
            <a:r>
              <a:rPr lang="en-US" dirty="0" smtClean="0"/>
              <a:t>What do we want for industrial use cases?</a:t>
            </a:r>
          </a:p>
          <a:p>
            <a:pPr marL="342900" indent="-342900">
              <a:buFont typeface="Arial" panose="020B0604020202020204" pitchFamily="34" charset="0"/>
              <a:buChar char="•"/>
            </a:pPr>
            <a:r>
              <a:rPr lang="en-US" dirty="0" smtClean="0"/>
              <a:t>What is different about industrial requirements?</a:t>
            </a:r>
          </a:p>
          <a:p>
            <a:pPr marL="787400" lvl="1" indent="-342900">
              <a:buFont typeface="Arial" panose="020B0604020202020204" pitchFamily="34" charset="0"/>
              <a:buChar char="•"/>
            </a:pPr>
            <a:r>
              <a:rPr lang="en-US" dirty="0" smtClean="0"/>
              <a:t>Set of standards and their requirements are different</a:t>
            </a:r>
          </a:p>
          <a:p>
            <a:pPr marL="787400" lvl="1" indent="-342900">
              <a:buFont typeface="Arial" panose="020B0604020202020204" pitchFamily="34" charset="0"/>
              <a:buChar char="•"/>
            </a:pPr>
            <a:r>
              <a:rPr lang="en-US" dirty="0" smtClean="0"/>
              <a:t>Real-time, pub-sub architectures, TSN, functional safety, central management, asset management, complex access </a:t>
            </a:r>
            <a:r>
              <a:rPr lang="en-US" smtClean="0"/>
              <a:t>controls, energy </a:t>
            </a:r>
            <a:r>
              <a:rPr lang="en-US" dirty="0" smtClean="0"/>
              <a:t>management…</a:t>
            </a:r>
          </a:p>
          <a:p>
            <a:pPr marL="787400" lvl="1" indent="-342900">
              <a:buFont typeface="Arial" panose="020B0604020202020204" pitchFamily="34" charset="0"/>
              <a:buChar char="•"/>
            </a:pPr>
            <a:r>
              <a:rPr lang="en-US" dirty="0" smtClean="0"/>
              <a:t>Less emphasis on privacy, more on safety</a:t>
            </a:r>
          </a:p>
          <a:p>
            <a:pPr marL="342900" indent="-342900">
              <a:buFont typeface="Arial" panose="020B0604020202020204" pitchFamily="34" charset="0"/>
              <a:buChar char="•"/>
            </a:pPr>
            <a:r>
              <a:rPr lang="en-US" dirty="0" smtClean="0"/>
              <a:t>Are municipal and building use cases more like home or industrial use cases?</a:t>
            </a:r>
          </a:p>
          <a:p>
            <a:pPr marL="342900" indent="-342900">
              <a:buFont typeface="Arial" panose="020B0604020202020204" pitchFamily="34" charset="0"/>
              <a:buChar char="•"/>
            </a:pPr>
            <a:r>
              <a:rPr lang="en-US" dirty="0" smtClean="0"/>
              <a:t>What about automotive? Transportation?  Retail?  Medical?</a:t>
            </a:r>
          </a:p>
          <a:p>
            <a:pPr marL="787400" lvl="1" indent="-342900">
              <a:buFont typeface="Arial" panose="020B0604020202020204" pitchFamily="34" charset="0"/>
              <a:buChar char="•"/>
            </a:pPr>
            <a:r>
              <a:rPr lang="en-US" dirty="0" smtClean="0"/>
              <a:t>They all have their own ecosystems…</a:t>
            </a:r>
            <a:endParaRPr lang="en-US" dirty="0"/>
          </a:p>
        </p:txBody>
      </p:sp>
      <p:sp>
        <p:nvSpPr>
          <p:cNvPr id="4" name="Title 3"/>
          <p:cNvSpPr>
            <a:spLocks noGrp="1"/>
          </p:cNvSpPr>
          <p:nvPr>
            <p:ph type="title"/>
          </p:nvPr>
        </p:nvSpPr>
        <p:spPr/>
        <p:txBody>
          <a:bodyPr/>
          <a:lstStyle/>
          <a:p>
            <a:r>
              <a:rPr lang="en-US" dirty="0" smtClean="0">
                <a:solidFill>
                  <a:srgbClr val="FF0000"/>
                </a:solidFill>
              </a:rPr>
              <a:t>TODO: </a:t>
            </a:r>
            <a:r>
              <a:rPr lang="en-US" dirty="0" smtClean="0"/>
              <a:t>Industrial POCs</a:t>
            </a:r>
            <a:endParaRPr lang="en-US" dirty="0"/>
          </a:p>
        </p:txBody>
      </p:sp>
    </p:spTree>
    <p:extLst>
      <p:ext uri="{BB962C8B-B14F-4D97-AF65-F5344CB8AC3E}">
        <p14:creationId xmlns:p14="http://schemas.microsoft.com/office/powerpoint/2010/main" val="35139048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18</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p:txBody>
          <a:bodyPr/>
          <a:lstStyle/>
          <a:p>
            <a:r>
              <a:rPr lang="en-US" dirty="0" smtClean="0"/>
              <a:t>Step through some specific scenarios</a:t>
            </a:r>
          </a:p>
          <a:p>
            <a:pPr marL="787400" lvl="1" indent="-342900">
              <a:buFont typeface="Arial" panose="020B0604020202020204" pitchFamily="34" charset="0"/>
              <a:buChar char="•"/>
            </a:pPr>
            <a:r>
              <a:rPr lang="en-US" dirty="0"/>
              <a:t>V</a:t>
            </a:r>
            <a:r>
              <a:rPr lang="en-US" dirty="0" smtClean="0"/>
              <a:t>oice Control for Consumer End Users</a:t>
            </a:r>
            <a:endParaRPr lang="en-US" dirty="0"/>
          </a:p>
          <a:p>
            <a:pPr marL="787400" lvl="1" indent="-342900">
              <a:buFont typeface="Arial" panose="020B0604020202020204" pitchFamily="34" charset="0"/>
              <a:buChar char="•"/>
            </a:pPr>
            <a:r>
              <a:rPr lang="en-US" dirty="0" smtClean="0"/>
              <a:t>Service Composition for System Integrators</a:t>
            </a:r>
          </a:p>
          <a:p>
            <a:pPr marL="787400" lvl="1" indent="-342900">
              <a:buFont typeface="Arial" panose="020B0604020202020204" pitchFamily="34" charset="0"/>
              <a:buChar char="•"/>
            </a:pPr>
            <a:r>
              <a:rPr lang="en-US" dirty="0" smtClean="0"/>
              <a:t>Compute Services (</a:t>
            </a:r>
            <a:r>
              <a:rPr lang="en-US" dirty="0" err="1" smtClean="0"/>
              <a:t>eg</a:t>
            </a:r>
            <a:r>
              <a:rPr lang="en-US" dirty="0" smtClean="0"/>
              <a:t> person recognition) for other Service Providers</a:t>
            </a:r>
          </a:p>
          <a:p>
            <a:r>
              <a:rPr lang="en-US" dirty="0" smtClean="0"/>
              <a:t>Include not only home, but also industrial and municipal</a:t>
            </a:r>
          </a:p>
          <a:p>
            <a:pPr marL="787400" lvl="1" indent="-342900">
              <a:buFont typeface="Arial" panose="020B0604020202020204" pitchFamily="34" charset="0"/>
              <a:buChar char="•"/>
            </a:pPr>
            <a:r>
              <a:rPr lang="en-US" dirty="0" smtClean="0"/>
              <a:t>Long tail – translation to older protocols</a:t>
            </a:r>
          </a:p>
          <a:p>
            <a:pPr marL="787400" lvl="1" indent="-342900">
              <a:buFont typeface="Arial" panose="020B0604020202020204" pitchFamily="34" charset="0"/>
              <a:buChar char="•"/>
            </a:pPr>
            <a:r>
              <a:rPr lang="en-US" dirty="0" smtClean="0"/>
              <a:t>Adapt to different requirements, </a:t>
            </a:r>
            <a:r>
              <a:rPr lang="en-US" dirty="0" err="1" smtClean="0"/>
              <a:t>eg</a:t>
            </a:r>
            <a:r>
              <a:rPr lang="en-US" dirty="0" smtClean="0"/>
              <a:t> real time and functional safety</a:t>
            </a:r>
          </a:p>
          <a:p>
            <a:pPr marL="342900" indent="-342900">
              <a:buFont typeface="Wingdings" panose="05000000000000000000" pitchFamily="2" charset="2"/>
              <a:buChar char="à"/>
            </a:pPr>
            <a:r>
              <a:rPr lang="en-US" dirty="0" smtClean="0">
                <a:sym typeface="Wingdings" panose="05000000000000000000" pitchFamily="2" charset="2"/>
              </a:rPr>
              <a:t>Need to talk to industrial users about requirements</a:t>
            </a:r>
          </a:p>
        </p:txBody>
      </p:sp>
      <p:sp>
        <p:nvSpPr>
          <p:cNvPr id="4" name="Title 3"/>
          <p:cNvSpPr>
            <a:spLocks noGrp="1"/>
          </p:cNvSpPr>
          <p:nvPr>
            <p:ph type="title"/>
          </p:nvPr>
        </p:nvSpPr>
        <p:spPr/>
        <p:txBody>
          <a:bodyPr/>
          <a:lstStyle/>
          <a:p>
            <a:r>
              <a:rPr lang="en-US" dirty="0" smtClean="0">
                <a:solidFill>
                  <a:srgbClr val="FF0000"/>
                </a:solidFill>
              </a:rPr>
              <a:t>TODO: </a:t>
            </a:r>
            <a:r>
              <a:rPr lang="en-US" dirty="0" smtClean="0"/>
              <a:t>Scenarios</a:t>
            </a:r>
            <a:endParaRPr lang="en-US" dirty="0"/>
          </a:p>
        </p:txBody>
      </p:sp>
    </p:spTree>
    <p:extLst>
      <p:ext uri="{BB962C8B-B14F-4D97-AF65-F5344CB8AC3E}">
        <p14:creationId xmlns:p14="http://schemas.microsoft.com/office/powerpoint/2010/main" val="41301438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19</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102500" y="939261"/>
            <a:ext cx="11736351" cy="4970241"/>
          </a:xfrm>
        </p:spPr>
        <p:txBody>
          <a:bodyPr/>
          <a:lstStyle/>
          <a:p>
            <a:r>
              <a:rPr lang="en-US" dirty="0" smtClean="0"/>
              <a:t>This specific scenario can be demonstrated using OCF Smart Home capabilities, combined with one or more IP cameras.  This application is of use in multiple verticals (home (</a:t>
            </a:r>
            <a:r>
              <a:rPr lang="en-US" dirty="0" err="1" smtClean="0"/>
              <a:t>eg</a:t>
            </a:r>
            <a:r>
              <a:rPr lang="en-US" dirty="0" smtClean="0"/>
              <a:t> security system), industrial (</a:t>
            </a:r>
            <a:r>
              <a:rPr lang="en-US" dirty="0" err="1" smtClean="0"/>
              <a:t>eg</a:t>
            </a:r>
            <a:r>
              <a:rPr lang="en-US" dirty="0" smtClean="0"/>
              <a:t> functional safety), municipal (</a:t>
            </a:r>
            <a:r>
              <a:rPr lang="en-US" dirty="0" err="1" smtClean="0"/>
              <a:t>eg</a:t>
            </a:r>
            <a:r>
              <a:rPr lang="en-US" dirty="0" smtClean="0"/>
              <a:t> subway track ingress).</a:t>
            </a:r>
          </a:p>
          <a:p>
            <a:r>
              <a:rPr lang="en-US" b="1" dirty="0" smtClean="0"/>
              <a:t>Problem: </a:t>
            </a:r>
            <a:r>
              <a:rPr lang="en-US" dirty="0" smtClean="0"/>
              <a:t>Simple proximity detection systems, such as motion sensors, can be triggered by events other than human presence, leading to false alarms.  However, constantly running AI-based human recognition is expensive.</a:t>
            </a:r>
          </a:p>
          <a:p>
            <a:r>
              <a:rPr lang="en-US" b="1" dirty="0" smtClean="0"/>
              <a:t>Solution: </a:t>
            </a:r>
            <a:r>
              <a:rPr lang="en-US" dirty="0" smtClean="0"/>
              <a:t>Combine simple distributed motion sensors with AI-based person recognition.  When a motion sensor is triggered, an image is captured in that location and sent to a person recognition service.  Only if a person is detected is an alarm triggered. In addition, the AI service can be centralized so that only one recognition service is needed even if there are multiple cameras and motion sensors.  As an extension, cameras could be mounted on mobile platforms (aka robots…).</a:t>
            </a:r>
            <a:endParaRPr lang="en-US" dirty="0"/>
          </a:p>
        </p:txBody>
      </p:sp>
      <p:sp>
        <p:nvSpPr>
          <p:cNvPr id="4" name="Title 3"/>
          <p:cNvSpPr>
            <a:spLocks noGrp="1"/>
          </p:cNvSpPr>
          <p:nvPr>
            <p:ph type="title"/>
          </p:nvPr>
        </p:nvSpPr>
        <p:spPr/>
        <p:txBody>
          <a:bodyPr/>
          <a:lstStyle/>
          <a:p>
            <a:r>
              <a:rPr lang="en-US" dirty="0" smtClean="0"/>
              <a:t>Smart Security Scenario: Person Detection</a:t>
            </a:r>
            <a:endParaRPr lang="en-US" dirty="0"/>
          </a:p>
        </p:txBody>
      </p:sp>
    </p:spTree>
    <p:extLst>
      <p:ext uri="{BB962C8B-B14F-4D97-AF65-F5344CB8AC3E}">
        <p14:creationId xmlns:p14="http://schemas.microsoft.com/office/powerpoint/2010/main" val="2967521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374073" y="862445"/>
            <a:ext cx="11464778" cy="5047058"/>
          </a:xfrm>
        </p:spPr>
        <p:txBody>
          <a:bodyPr/>
          <a:lstStyle/>
          <a:p>
            <a:r>
              <a:rPr lang="en-US" b="1" i="1" dirty="0">
                <a:solidFill>
                  <a:schemeClr val="accent2">
                    <a:lumMod val="75000"/>
                  </a:schemeClr>
                </a:solidFill>
              </a:rPr>
              <a:t>O</a:t>
            </a:r>
            <a:r>
              <a:rPr lang="en-US" b="1" i="1" dirty="0" smtClean="0">
                <a:solidFill>
                  <a:schemeClr val="accent2">
                    <a:lumMod val="75000"/>
                  </a:schemeClr>
                </a:solidFill>
              </a:rPr>
              <a:t>vercome</a:t>
            </a:r>
            <a:r>
              <a:rPr lang="en-US" i="1" dirty="0" smtClean="0">
                <a:solidFill>
                  <a:schemeClr val="accent2">
                    <a:lumMod val="75000"/>
                  </a:schemeClr>
                </a:solidFill>
              </a:rPr>
              <a:t> a specific technical obstacle</a:t>
            </a:r>
          </a:p>
          <a:p>
            <a:r>
              <a:rPr lang="en-US" b="1" i="1" dirty="0" smtClean="0">
                <a:solidFill>
                  <a:schemeClr val="accent2">
                    <a:lumMod val="75000"/>
                  </a:schemeClr>
                </a:solidFill>
              </a:rPr>
              <a:t>Demonstrate</a:t>
            </a:r>
            <a:r>
              <a:rPr lang="en-US" i="1" dirty="0" smtClean="0">
                <a:solidFill>
                  <a:schemeClr val="accent2">
                    <a:lumMod val="75000"/>
                  </a:schemeClr>
                </a:solidFill>
              </a:rPr>
              <a:t> business value of a new technology or standard</a:t>
            </a:r>
          </a:p>
          <a:p>
            <a:r>
              <a:rPr lang="en-US" b="1" i="1" dirty="0" smtClean="0">
                <a:solidFill>
                  <a:schemeClr val="accent2">
                    <a:lumMod val="75000"/>
                  </a:schemeClr>
                </a:solidFill>
              </a:rPr>
              <a:t>Advance</a:t>
            </a:r>
            <a:r>
              <a:rPr lang="en-US" i="1" dirty="0" smtClean="0">
                <a:solidFill>
                  <a:schemeClr val="accent2">
                    <a:lumMod val="75000"/>
                  </a:schemeClr>
                </a:solidFill>
              </a:rPr>
              <a:t> engagements with key ecosystem players</a:t>
            </a:r>
          </a:p>
          <a:p>
            <a:pPr marL="457200" indent="-457200">
              <a:buAutoNum type="arabicPeriod"/>
            </a:pPr>
            <a:r>
              <a:rPr lang="en-US" b="1" dirty="0" smtClean="0"/>
              <a:t>Metadata bridges </a:t>
            </a:r>
            <a:r>
              <a:rPr lang="en-US" dirty="0" smtClean="0"/>
              <a:t>(value: increase adoption and applicability)</a:t>
            </a:r>
            <a:endParaRPr lang="en-US" dirty="0" smtClean="0">
              <a:sym typeface="Wingdings" panose="05000000000000000000" pitchFamily="2" charset="2"/>
            </a:endParaRPr>
          </a:p>
          <a:p>
            <a:pPr lvl="1"/>
            <a:r>
              <a:rPr lang="en-US" dirty="0">
                <a:sym typeface="Wingdings" panose="05000000000000000000" pitchFamily="2" charset="2"/>
              </a:rPr>
              <a:t>S</a:t>
            </a:r>
            <a:r>
              <a:rPr lang="en-US" dirty="0" smtClean="0">
                <a:sym typeface="Wingdings" panose="05000000000000000000" pitchFamily="2" charset="2"/>
              </a:rPr>
              <a:t>upport </a:t>
            </a:r>
            <a:r>
              <a:rPr lang="en-US" i="1" dirty="0" smtClean="0">
                <a:sym typeface="Wingdings" panose="05000000000000000000" pitchFamily="2" charset="2"/>
              </a:rPr>
              <a:t>all</a:t>
            </a:r>
            <a:r>
              <a:rPr lang="en-US" dirty="0" smtClean="0">
                <a:sym typeface="Wingdings" panose="05000000000000000000" pitchFamily="2" charset="2"/>
              </a:rPr>
              <a:t> existing </a:t>
            </a:r>
            <a:r>
              <a:rPr lang="en-US" dirty="0" err="1" smtClean="0">
                <a:sym typeface="Wingdings" panose="05000000000000000000" pitchFamily="2" charset="2"/>
              </a:rPr>
              <a:t>IoT</a:t>
            </a:r>
            <a:r>
              <a:rPr lang="en-US" dirty="0" smtClean="0">
                <a:sym typeface="Wingdings" panose="05000000000000000000" pitchFamily="2" charset="2"/>
              </a:rPr>
              <a:t> devices from </a:t>
            </a:r>
            <a:r>
              <a:rPr lang="en-US" i="1" dirty="0" smtClean="0">
                <a:sym typeface="Wingdings" panose="05000000000000000000" pitchFamily="2" charset="2"/>
              </a:rPr>
              <a:t>multiple</a:t>
            </a:r>
            <a:r>
              <a:rPr lang="en-US" dirty="0" smtClean="0">
                <a:sym typeface="Wingdings" panose="05000000000000000000" pitchFamily="2" charset="2"/>
              </a:rPr>
              <a:t> ecosystems</a:t>
            </a:r>
          </a:p>
          <a:p>
            <a:pPr marL="457200" indent="-457200">
              <a:buFont typeface="+mj-lt"/>
              <a:buAutoNum type="arabicPeriod"/>
            </a:pPr>
            <a:r>
              <a:rPr lang="en-US" b="1" dirty="0">
                <a:sym typeface="Wingdings" panose="05000000000000000000" pitchFamily="2" charset="2"/>
              </a:rPr>
              <a:t>V</a:t>
            </a:r>
            <a:r>
              <a:rPr lang="en-US" b="1" dirty="0" smtClean="0">
                <a:sym typeface="Wingdings" panose="05000000000000000000" pitchFamily="2" charset="2"/>
              </a:rPr>
              <a:t>oice </a:t>
            </a:r>
            <a:r>
              <a:rPr lang="en-US" b="1" dirty="0">
                <a:sym typeface="Wingdings" panose="05000000000000000000" pitchFamily="2" charset="2"/>
              </a:rPr>
              <a:t>c</a:t>
            </a:r>
            <a:r>
              <a:rPr lang="en-US" b="1" dirty="0" smtClean="0">
                <a:sym typeface="Wingdings" panose="05000000000000000000" pitchFamily="2" charset="2"/>
              </a:rPr>
              <a:t>ontrol </a:t>
            </a:r>
            <a:r>
              <a:rPr lang="en-US" dirty="0" smtClean="0">
                <a:sym typeface="Wingdings" panose="05000000000000000000" pitchFamily="2" charset="2"/>
              </a:rPr>
              <a:t>(value: demonstrate utility, engage key ecosystem player)</a:t>
            </a:r>
          </a:p>
          <a:p>
            <a:pPr lvl="1"/>
            <a:r>
              <a:rPr lang="en-US" dirty="0" smtClean="0">
                <a:sym typeface="Wingdings" panose="05000000000000000000" pitchFamily="2" charset="2"/>
              </a:rPr>
              <a:t>Support </a:t>
            </a:r>
            <a:r>
              <a:rPr lang="en-US" i="1" dirty="0" smtClean="0">
                <a:sym typeface="Wingdings" panose="05000000000000000000" pitchFamily="2" charset="2"/>
              </a:rPr>
              <a:t>any</a:t>
            </a:r>
            <a:r>
              <a:rPr lang="en-US" dirty="0" smtClean="0">
                <a:sym typeface="Wingdings" panose="05000000000000000000" pitchFamily="2" charset="2"/>
              </a:rPr>
              <a:t> </a:t>
            </a:r>
            <a:r>
              <a:rPr lang="en-US" dirty="0" err="1" smtClean="0">
                <a:sym typeface="Wingdings" panose="05000000000000000000" pitchFamily="2" charset="2"/>
              </a:rPr>
              <a:t>IoT</a:t>
            </a:r>
            <a:r>
              <a:rPr lang="en-US" dirty="0" smtClean="0">
                <a:sym typeface="Wingdings" panose="05000000000000000000" pitchFamily="2" charset="2"/>
              </a:rPr>
              <a:t> device with adaptive semantic voice controls</a:t>
            </a:r>
          </a:p>
          <a:p>
            <a:pPr marL="457200" indent="-457200">
              <a:buFont typeface="+mj-lt"/>
              <a:buAutoNum type="arabicPeriod"/>
            </a:pPr>
            <a:r>
              <a:rPr lang="en-US" b="1" dirty="0" smtClean="0">
                <a:sym typeface="Wingdings" panose="05000000000000000000" pitchFamily="2" charset="2"/>
              </a:rPr>
              <a:t>Fog Integration </a:t>
            </a:r>
            <a:r>
              <a:rPr lang="en-US" dirty="0" smtClean="0">
                <a:sym typeface="Wingdings" panose="05000000000000000000" pitchFamily="2" charset="2"/>
              </a:rPr>
              <a:t>(value: develop support for ubiquitous localized services)</a:t>
            </a:r>
          </a:p>
          <a:p>
            <a:pPr lvl="1"/>
            <a:r>
              <a:rPr lang="en-US" dirty="0">
                <a:sym typeface="Wingdings" panose="05000000000000000000" pitchFamily="2" charset="2"/>
              </a:rPr>
              <a:t>D</a:t>
            </a:r>
            <a:r>
              <a:rPr lang="en-US" dirty="0" smtClean="0">
                <a:sym typeface="Wingdings" panose="05000000000000000000" pitchFamily="2" charset="2"/>
              </a:rPr>
              <a:t>eploy using local compute resources for proxies, translators, and applications</a:t>
            </a:r>
            <a:endParaRPr lang="en-US" dirty="0"/>
          </a:p>
        </p:txBody>
      </p:sp>
      <p:sp>
        <p:nvSpPr>
          <p:cNvPr id="4" name="Title 3"/>
          <p:cNvSpPr>
            <a:spLocks noGrp="1"/>
          </p:cNvSpPr>
          <p:nvPr>
            <p:ph type="title"/>
          </p:nvPr>
        </p:nvSpPr>
        <p:spPr/>
        <p:txBody>
          <a:bodyPr/>
          <a:lstStyle/>
          <a:p>
            <a:r>
              <a:rPr lang="en-US" dirty="0" smtClean="0"/>
              <a:t>Proof of Concept (POC) Development: Goals</a:t>
            </a:r>
            <a:endParaRPr lang="en-US" dirty="0"/>
          </a:p>
        </p:txBody>
      </p:sp>
    </p:spTree>
    <p:extLst>
      <p:ext uri="{BB962C8B-B14F-4D97-AF65-F5344CB8AC3E}">
        <p14:creationId xmlns:p14="http://schemas.microsoft.com/office/powerpoint/2010/main" val="3456754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idx="2"/>
          </p:nvPr>
        </p:nvPicPr>
        <p:blipFill>
          <a:blip r:embed="rId2">
            <a:extLst>
              <a:ext uri="{28A0092B-C50C-407E-A947-70E740481C1C}">
                <a14:useLocalDpi xmlns:a14="http://schemas.microsoft.com/office/drawing/2010/main" val="0"/>
              </a:ext>
            </a:extLst>
          </a:blip>
          <a:srcRect l="14878" r="14878"/>
          <a:stretch>
            <a:fillRect/>
          </a:stretch>
        </p:blipFill>
        <p:spPr>
          <a:xfrm>
            <a:off x="6237818" y="-23707"/>
            <a:ext cx="5954182" cy="6358464"/>
          </a:xfrm>
        </p:spPr>
      </p:pic>
      <p:sp>
        <p:nvSpPr>
          <p:cNvPr id="3" name="Title 2"/>
          <p:cNvSpPr>
            <a:spLocks noGrp="1"/>
          </p:cNvSpPr>
          <p:nvPr>
            <p:ph type="title"/>
          </p:nvPr>
        </p:nvSpPr>
        <p:spPr>
          <a:xfrm>
            <a:off x="607485" y="0"/>
            <a:ext cx="5342466" cy="1158239"/>
          </a:xfrm>
        </p:spPr>
        <p:txBody>
          <a:bodyPr/>
          <a:lstStyle/>
          <a:p>
            <a:r>
              <a:rPr lang="en-US" dirty="0" smtClean="0"/>
              <a:t>Metadata </a:t>
            </a:r>
            <a:r>
              <a:rPr lang="en-US" dirty="0" smtClean="0"/>
              <a:t>Bridge</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3</a:t>
            </a:fld>
            <a:endParaRPr lang="en-US" sz="1067" b="0" i="0" u="none" strike="noStrike" cap="none">
              <a:solidFill>
                <a:srgbClr val="FFFFFF"/>
              </a:solidFill>
              <a:latin typeface="Arial"/>
              <a:ea typeface="Arial"/>
              <a:cs typeface="Arial"/>
              <a:sym typeface="Arial"/>
            </a:endParaRPr>
          </a:p>
        </p:txBody>
      </p:sp>
      <p:sp>
        <p:nvSpPr>
          <p:cNvPr id="5" name="Text Placeholder 4"/>
          <p:cNvSpPr>
            <a:spLocks noGrp="1"/>
          </p:cNvSpPr>
          <p:nvPr>
            <p:ph type="body" idx="1"/>
          </p:nvPr>
        </p:nvSpPr>
        <p:spPr>
          <a:xfrm>
            <a:off x="607485" y="716973"/>
            <a:ext cx="5342466" cy="5617784"/>
          </a:xfrm>
        </p:spPr>
        <p:txBody>
          <a:bodyPr/>
          <a:lstStyle/>
          <a:p>
            <a:r>
              <a:rPr lang="en-US" b="1" dirty="0" smtClean="0"/>
              <a:t>Goal: Increase number of devices accessible via </a:t>
            </a:r>
            <a:r>
              <a:rPr lang="en-US" b="1" dirty="0" err="1" smtClean="0"/>
              <a:t>WoT</a:t>
            </a:r>
            <a:r>
              <a:rPr lang="en-US" b="1" dirty="0" smtClean="0"/>
              <a:t> standard</a:t>
            </a:r>
          </a:p>
          <a:p>
            <a:pPr marL="342900" indent="-342900">
              <a:buFont typeface="Arial" panose="020B0604020202020204" pitchFamily="34" charset="0"/>
              <a:buChar char="•"/>
            </a:pPr>
            <a:r>
              <a:rPr lang="en-US" dirty="0"/>
              <a:t>R</a:t>
            </a:r>
            <a:r>
              <a:rPr lang="en-US" dirty="0" smtClean="0"/>
              <a:t>ead external metadata and translate into </a:t>
            </a:r>
            <a:r>
              <a:rPr lang="en-US" dirty="0" err="1" smtClean="0"/>
              <a:t>WoT</a:t>
            </a:r>
            <a:r>
              <a:rPr lang="en-US" dirty="0" smtClean="0"/>
              <a:t> TDs</a:t>
            </a:r>
          </a:p>
          <a:p>
            <a:pPr marL="342900" indent="-342900">
              <a:buFont typeface="Arial" panose="020B0604020202020204" pitchFamily="34" charset="0"/>
              <a:buChar char="•"/>
            </a:pPr>
            <a:r>
              <a:rPr lang="en-US" dirty="0" smtClean="0"/>
              <a:t>Infer and add extra information not available in native metadata</a:t>
            </a:r>
          </a:p>
          <a:p>
            <a:pPr marL="342900" indent="-342900">
              <a:buFont typeface="Arial" panose="020B0604020202020204" pitchFamily="34" charset="0"/>
              <a:buChar char="•"/>
            </a:pPr>
            <a:r>
              <a:rPr lang="en-US" dirty="0" smtClean="0"/>
              <a:t>Make </a:t>
            </a:r>
            <a:r>
              <a:rPr lang="en-US" dirty="0" err="1" smtClean="0"/>
              <a:t>IoT</a:t>
            </a:r>
            <a:r>
              <a:rPr lang="en-US" dirty="0" smtClean="0"/>
              <a:t> devices available to any system that can process </a:t>
            </a:r>
            <a:r>
              <a:rPr lang="en-US" dirty="0" err="1" smtClean="0"/>
              <a:t>WoT</a:t>
            </a:r>
            <a:r>
              <a:rPr lang="en-US" dirty="0" smtClean="0"/>
              <a:t> TDs</a:t>
            </a:r>
          </a:p>
          <a:p>
            <a:pPr marL="342900" indent="-342900">
              <a:buFont typeface="Arial" panose="020B0604020202020204" pitchFamily="34" charset="0"/>
              <a:buChar char="•"/>
            </a:pPr>
            <a:r>
              <a:rPr lang="en-US" dirty="0" smtClean="0"/>
              <a:t>Does </a:t>
            </a:r>
            <a:r>
              <a:rPr lang="en-US" i="1" dirty="0" smtClean="0"/>
              <a:t>not</a:t>
            </a:r>
            <a:r>
              <a:rPr lang="en-US" dirty="0" smtClean="0"/>
              <a:t> need specific changes to target </a:t>
            </a:r>
            <a:r>
              <a:rPr lang="en-US" dirty="0" err="1" smtClean="0"/>
              <a:t>IoT</a:t>
            </a:r>
            <a:r>
              <a:rPr lang="en-US" dirty="0" smtClean="0"/>
              <a:t> devices.</a:t>
            </a:r>
          </a:p>
          <a:p>
            <a:pPr marL="361950" indent="-361950"/>
            <a:r>
              <a:rPr lang="en-US" dirty="0" smtClean="0">
                <a:sym typeface="Wingdings" panose="05000000000000000000" pitchFamily="2" charset="2"/>
              </a:rPr>
              <a:t> </a:t>
            </a:r>
            <a:r>
              <a:rPr lang="en-US" i="1" dirty="0" smtClean="0">
                <a:solidFill>
                  <a:srgbClr val="00B050"/>
                </a:solidFill>
                <a:sym typeface="Wingdings" panose="05000000000000000000" pitchFamily="2" charset="2"/>
              </a:rPr>
              <a:t>Prototype built using OCF Smart Home Demo as test target.</a:t>
            </a:r>
            <a:endParaRPr lang="en-US" i="1" dirty="0" smtClean="0">
              <a:solidFill>
                <a:srgbClr val="00B050"/>
              </a:solidFill>
            </a:endParaRPr>
          </a:p>
        </p:txBody>
      </p:sp>
    </p:spTree>
    <p:extLst>
      <p:ext uri="{BB962C8B-B14F-4D97-AF65-F5344CB8AC3E}">
        <p14:creationId xmlns:p14="http://schemas.microsoft.com/office/powerpoint/2010/main" val="485557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p:cNvSpPr/>
          <p:nvPr/>
        </p:nvSpPr>
        <p:spPr>
          <a:xfrm>
            <a:off x="6143580" y="939262"/>
            <a:ext cx="5224075" cy="5222548"/>
          </a:xfrm>
          <a:prstGeom prst="roundRect">
            <a:avLst>
              <a:gd name="adj" fmla="val 274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Gateway (UP Squared)</a:t>
            </a:r>
            <a:endParaRPr lang="en-US" dirty="0">
              <a:solidFill>
                <a:schemeClr val="tx1"/>
              </a:solidFill>
            </a:endParaRPr>
          </a:p>
        </p:txBody>
      </p:sp>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4</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6084712" y="31366"/>
            <a:ext cx="5923223" cy="602673"/>
          </a:xfrm>
        </p:spPr>
        <p:txBody>
          <a:bodyPr/>
          <a:lstStyle/>
          <a:p>
            <a:r>
              <a:rPr lang="en-US" dirty="0" smtClean="0"/>
              <a:t>Goal: Translate OCF metadata and make it available to via </a:t>
            </a:r>
            <a:r>
              <a:rPr lang="en-US" dirty="0" err="1" smtClean="0"/>
              <a:t>WoT</a:t>
            </a:r>
            <a:r>
              <a:rPr lang="en-US" dirty="0" smtClean="0"/>
              <a:t> Thing Description</a:t>
            </a:r>
            <a:endParaRPr lang="en-US" dirty="0"/>
          </a:p>
        </p:txBody>
      </p:sp>
      <p:sp>
        <p:nvSpPr>
          <p:cNvPr id="4" name="Title 3"/>
          <p:cNvSpPr>
            <a:spLocks noGrp="1"/>
          </p:cNvSpPr>
          <p:nvPr>
            <p:ph type="title"/>
          </p:nvPr>
        </p:nvSpPr>
        <p:spPr>
          <a:xfrm>
            <a:off x="100383" y="0"/>
            <a:ext cx="5843217" cy="939261"/>
          </a:xfrm>
        </p:spPr>
        <p:txBody>
          <a:bodyPr/>
          <a:lstStyle/>
          <a:p>
            <a:r>
              <a:rPr lang="en-US" dirty="0"/>
              <a:t>Metadata </a:t>
            </a:r>
            <a:r>
              <a:rPr lang="en-US" dirty="0" smtClean="0"/>
              <a:t>Bridge</a:t>
            </a:r>
            <a:r>
              <a:rPr lang="en-US" dirty="0"/>
              <a:t/>
            </a:r>
            <a:br>
              <a:rPr lang="en-US" dirty="0"/>
            </a:br>
            <a:r>
              <a:rPr lang="en-US" sz="2400" i="1" dirty="0"/>
              <a:t>Dusseldorf </a:t>
            </a:r>
            <a:r>
              <a:rPr lang="en-US" sz="2400" i="1" dirty="0" err="1"/>
              <a:t>WoT</a:t>
            </a:r>
            <a:r>
              <a:rPr lang="en-US" sz="2400" i="1" dirty="0"/>
              <a:t> </a:t>
            </a:r>
            <a:r>
              <a:rPr lang="en-US" sz="2400" i="1" dirty="0" err="1"/>
              <a:t>Plugfest</a:t>
            </a:r>
            <a:r>
              <a:rPr lang="en-US" sz="2400" i="1" dirty="0"/>
              <a:t>, July 2017</a:t>
            </a:r>
            <a:endParaRPr lang="en-US" dirty="0"/>
          </a:p>
        </p:txBody>
      </p:sp>
      <p:grpSp>
        <p:nvGrpSpPr>
          <p:cNvPr id="98" name="Group 97"/>
          <p:cNvGrpSpPr/>
          <p:nvPr/>
        </p:nvGrpSpPr>
        <p:grpSpPr>
          <a:xfrm>
            <a:off x="1078169" y="3800573"/>
            <a:ext cx="4318016" cy="2361236"/>
            <a:chOff x="1078169" y="3800573"/>
            <a:chExt cx="4318016" cy="2361236"/>
          </a:xfrm>
        </p:grpSpPr>
        <p:sp>
          <p:nvSpPr>
            <p:cNvPr id="25" name="Rounded Rectangle 24"/>
            <p:cNvSpPr/>
            <p:nvPr/>
          </p:nvSpPr>
          <p:spPr>
            <a:xfrm>
              <a:off x="1078169" y="5131365"/>
              <a:ext cx="4318015" cy="1030444"/>
            </a:xfrm>
            <a:prstGeom prst="roundRect">
              <a:avLst>
                <a:gd name="adj" fmla="val 70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smtClean="0">
                  <a:solidFill>
                    <a:schemeClr val="tx1"/>
                  </a:solidFill>
                </a:rPr>
                <a:t>Physical Hardware</a:t>
              </a:r>
              <a:endParaRPr lang="en-US" dirty="0">
                <a:solidFill>
                  <a:schemeClr val="tx1"/>
                </a:solidFill>
              </a:endParaRPr>
            </a:p>
          </p:txBody>
        </p:sp>
        <p:sp>
          <p:nvSpPr>
            <p:cNvPr id="10" name="Rounded Rectangle 9"/>
            <p:cNvSpPr/>
            <p:nvPr/>
          </p:nvSpPr>
          <p:spPr>
            <a:xfrm>
              <a:off x="1078170" y="3800573"/>
              <a:ext cx="4318015" cy="1330792"/>
            </a:xfrm>
            <a:prstGeom prst="roundRect">
              <a:avLst>
                <a:gd name="adj" fmla="val 706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Leaf Processor (Edison)</a:t>
              </a:r>
              <a:endParaRPr lang="en-US" dirty="0">
                <a:solidFill>
                  <a:schemeClr val="tx1"/>
                </a:solidFill>
              </a:endParaRPr>
            </a:p>
          </p:txBody>
        </p:sp>
        <p:sp>
          <p:nvSpPr>
            <p:cNvPr id="5" name="Rounded Rectangle 4"/>
            <p:cNvSpPr/>
            <p:nvPr/>
          </p:nvSpPr>
          <p:spPr>
            <a:xfrm>
              <a:off x="1144094" y="4174645"/>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proximity</a:t>
              </a:r>
              <a:endParaRPr lang="en-US" dirty="0"/>
            </a:p>
          </p:txBody>
        </p:sp>
        <p:sp>
          <p:nvSpPr>
            <p:cNvPr id="6" name="Rounded Rectangle 5"/>
            <p:cNvSpPr/>
            <p:nvPr/>
          </p:nvSpPr>
          <p:spPr>
            <a:xfrm>
              <a:off x="3276248" y="4179609"/>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light</a:t>
              </a:r>
              <a:endParaRPr lang="en-US" dirty="0"/>
            </a:p>
          </p:txBody>
        </p:sp>
        <p:sp>
          <p:nvSpPr>
            <p:cNvPr id="7" name="Rounded Rectangle 6"/>
            <p:cNvSpPr/>
            <p:nvPr/>
          </p:nvSpPr>
          <p:spPr>
            <a:xfrm>
              <a:off x="4342324" y="4186613"/>
              <a:ext cx="98793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button</a:t>
              </a:r>
              <a:endParaRPr lang="en-US" dirty="0"/>
            </a:p>
          </p:txBody>
        </p:sp>
        <p:sp>
          <p:nvSpPr>
            <p:cNvPr id="8" name="Rounded Rectangle 7"/>
            <p:cNvSpPr/>
            <p:nvPr/>
          </p:nvSpPr>
          <p:spPr>
            <a:xfrm>
              <a:off x="2210170" y="4174645"/>
              <a:ext cx="987938"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temp</a:t>
              </a:r>
              <a:endParaRPr lang="en-US" dirty="0"/>
            </a:p>
          </p:txBody>
        </p:sp>
        <p:sp>
          <p:nvSpPr>
            <p:cNvPr id="11" name="Oval 10"/>
            <p:cNvSpPr/>
            <p:nvPr/>
          </p:nvSpPr>
          <p:spPr>
            <a:xfrm>
              <a:off x="1386171"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455900"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3525629"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4595358"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a:stCxn id="5" idx="2"/>
              <a:endCxn id="11" idx="0"/>
            </p:cNvCxnSpPr>
            <p:nvPr/>
          </p:nvCxnSpPr>
          <p:spPr>
            <a:xfrm flipH="1">
              <a:off x="1634410" y="4982211"/>
              <a:ext cx="3652" cy="37407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p:cNvCxnSpPr>
              <a:stCxn id="8" idx="2"/>
              <a:endCxn id="12" idx="0"/>
            </p:cNvCxnSpPr>
            <p:nvPr/>
          </p:nvCxnSpPr>
          <p:spPr>
            <a:xfrm>
              <a:off x="2704139" y="4982211"/>
              <a:ext cx="0" cy="37407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p:cNvCxnSpPr>
              <a:stCxn id="6" idx="2"/>
              <a:endCxn id="13" idx="0"/>
            </p:cNvCxnSpPr>
            <p:nvPr/>
          </p:nvCxnSpPr>
          <p:spPr>
            <a:xfrm>
              <a:off x="3770216" y="4987175"/>
              <a:ext cx="3652" cy="36910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3" name="Straight Arrow Connector 22"/>
            <p:cNvCxnSpPr/>
            <p:nvPr/>
          </p:nvCxnSpPr>
          <p:spPr>
            <a:xfrm>
              <a:off x="4836293" y="4992139"/>
              <a:ext cx="3652" cy="36910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grpSp>
        <p:nvGrpSpPr>
          <p:cNvPr id="40" name="Group 39"/>
          <p:cNvGrpSpPr/>
          <p:nvPr/>
        </p:nvGrpSpPr>
        <p:grpSpPr>
          <a:xfrm>
            <a:off x="6685734" y="3642210"/>
            <a:ext cx="4572000" cy="2433972"/>
            <a:chOff x="6141027" y="3813464"/>
            <a:chExt cx="4572000" cy="2433972"/>
          </a:xfrm>
        </p:grpSpPr>
        <p:sp>
          <p:nvSpPr>
            <p:cNvPr id="39" name="Rounded Rectangle 38"/>
            <p:cNvSpPr/>
            <p:nvPr/>
          </p:nvSpPr>
          <p:spPr>
            <a:xfrm>
              <a:off x="6141027" y="3813464"/>
              <a:ext cx="4572000" cy="2433972"/>
            </a:xfrm>
            <a:prstGeom prst="roundRect">
              <a:avLst>
                <a:gd name="adj" fmla="val 706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Docker Container</a:t>
              </a:r>
              <a:endParaRPr lang="en-US" dirty="0">
                <a:solidFill>
                  <a:schemeClr val="tx1"/>
                </a:solidFill>
              </a:endParaRPr>
            </a:p>
          </p:txBody>
        </p:sp>
        <p:sp>
          <p:nvSpPr>
            <p:cNvPr id="26" name="Rounded Rectangle 25"/>
            <p:cNvSpPr/>
            <p:nvPr/>
          </p:nvSpPr>
          <p:spPr>
            <a:xfrm>
              <a:off x="6266568" y="5131365"/>
              <a:ext cx="4318015" cy="1030444"/>
            </a:xfrm>
            <a:prstGeom prst="roundRect">
              <a:avLst>
                <a:gd name="adj" fmla="val 706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smtClean="0">
                  <a:solidFill>
                    <a:schemeClr val="tx1"/>
                  </a:solidFill>
                </a:rPr>
                <a:t>Simulated Hardware</a:t>
              </a:r>
              <a:endParaRPr lang="en-US" dirty="0">
                <a:solidFill>
                  <a:schemeClr val="tx1"/>
                </a:solidFill>
              </a:endParaRPr>
            </a:p>
          </p:txBody>
        </p:sp>
        <p:sp>
          <p:nvSpPr>
            <p:cNvPr id="27" name="Rounded Rectangle 26"/>
            <p:cNvSpPr/>
            <p:nvPr/>
          </p:nvSpPr>
          <p:spPr>
            <a:xfrm>
              <a:off x="6332493" y="4174645"/>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proximity</a:t>
              </a:r>
              <a:endParaRPr lang="en-US" dirty="0"/>
            </a:p>
          </p:txBody>
        </p:sp>
        <p:sp>
          <p:nvSpPr>
            <p:cNvPr id="28" name="Rounded Rectangle 27"/>
            <p:cNvSpPr/>
            <p:nvPr/>
          </p:nvSpPr>
          <p:spPr>
            <a:xfrm>
              <a:off x="8464647" y="4179609"/>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light</a:t>
              </a:r>
              <a:endParaRPr lang="en-US" dirty="0"/>
            </a:p>
          </p:txBody>
        </p:sp>
        <p:sp>
          <p:nvSpPr>
            <p:cNvPr id="29" name="Rounded Rectangle 28"/>
            <p:cNvSpPr/>
            <p:nvPr/>
          </p:nvSpPr>
          <p:spPr>
            <a:xfrm>
              <a:off x="9530723" y="4186613"/>
              <a:ext cx="98793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button</a:t>
              </a:r>
              <a:endParaRPr lang="en-US" dirty="0"/>
            </a:p>
          </p:txBody>
        </p:sp>
        <p:sp>
          <p:nvSpPr>
            <p:cNvPr id="30" name="Rounded Rectangle 29"/>
            <p:cNvSpPr/>
            <p:nvPr/>
          </p:nvSpPr>
          <p:spPr>
            <a:xfrm>
              <a:off x="7398569" y="4174645"/>
              <a:ext cx="987938"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temp</a:t>
              </a:r>
              <a:endParaRPr lang="en-US" dirty="0"/>
            </a:p>
          </p:txBody>
        </p:sp>
        <p:sp>
          <p:nvSpPr>
            <p:cNvPr id="31" name="Oval 30"/>
            <p:cNvSpPr/>
            <p:nvPr/>
          </p:nvSpPr>
          <p:spPr>
            <a:xfrm>
              <a:off x="6574570"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7644299"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8714028"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9783757"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p:cNvCxnSpPr>
              <a:stCxn id="27" idx="2"/>
              <a:endCxn id="31" idx="0"/>
            </p:cNvCxnSpPr>
            <p:nvPr/>
          </p:nvCxnSpPr>
          <p:spPr>
            <a:xfrm flipH="1">
              <a:off x="6822809" y="4982211"/>
              <a:ext cx="3652" cy="374072"/>
            </a:xfrm>
            <a:prstGeom prst="straightConnector1">
              <a:avLst/>
            </a:prstGeom>
            <a:ln>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6" name="Straight Arrow Connector 35"/>
            <p:cNvCxnSpPr>
              <a:stCxn id="30" idx="2"/>
              <a:endCxn id="32" idx="0"/>
            </p:cNvCxnSpPr>
            <p:nvPr/>
          </p:nvCxnSpPr>
          <p:spPr>
            <a:xfrm>
              <a:off x="7892538" y="4982211"/>
              <a:ext cx="0" cy="374072"/>
            </a:xfrm>
            <a:prstGeom prst="straightConnector1">
              <a:avLst/>
            </a:prstGeom>
            <a:ln>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7" name="Straight Arrow Connector 36"/>
            <p:cNvCxnSpPr>
              <a:stCxn id="28" idx="2"/>
              <a:endCxn id="33" idx="0"/>
            </p:cNvCxnSpPr>
            <p:nvPr/>
          </p:nvCxnSpPr>
          <p:spPr>
            <a:xfrm>
              <a:off x="8958615" y="4987175"/>
              <a:ext cx="3652" cy="369108"/>
            </a:xfrm>
            <a:prstGeom prst="straightConnector1">
              <a:avLst/>
            </a:prstGeom>
            <a:ln>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8" name="Straight Arrow Connector 37"/>
            <p:cNvCxnSpPr/>
            <p:nvPr/>
          </p:nvCxnSpPr>
          <p:spPr>
            <a:xfrm>
              <a:off x="10024692" y="4992139"/>
              <a:ext cx="3652" cy="369108"/>
            </a:xfrm>
            <a:prstGeom prst="straightConnector1">
              <a:avLst/>
            </a:prstGeom>
            <a:ln>
              <a:solidFill>
                <a:schemeClr val="bg2"/>
              </a:solidFill>
              <a:tailEnd type="triangle"/>
            </a:ln>
          </p:spPr>
          <p:style>
            <a:lnRef idx="1">
              <a:schemeClr val="accent2"/>
            </a:lnRef>
            <a:fillRef idx="0">
              <a:schemeClr val="accent2"/>
            </a:fillRef>
            <a:effectRef idx="0">
              <a:schemeClr val="accent2"/>
            </a:effectRef>
            <a:fontRef idx="minor">
              <a:schemeClr val="tx1"/>
            </a:fontRef>
          </p:style>
        </p:cxnSp>
      </p:grpSp>
      <p:sp>
        <p:nvSpPr>
          <p:cNvPr id="47" name="Rounded Rectangle 46"/>
          <p:cNvSpPr/>
          <p:nvPr/>
        </p:nvSpPr>
        <p:spPr>
          <a:xfrm>
            <a:off x="9921766" y="2022203"/>
            <a:ext cx="1342634" cy="735747"/>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HTTP bridge</a:t>
            </a:r>
            <a:endParaRPr lang="en-US" dirty="0"/>
          </a:p>
        </p:txBody>
      </p:sp>
      <p:cxnSp>
        <p:nvCxnSpPr>
          <p:cNvPr id="57" name="Elbow Connector 56"/>
          <p:cNvCxnSpPr>
            <a:stCxn id="47" idx="2"/>
            <a:endCxn id="29" idx="0"/>
          </p:cNvCxnSpPr>
          <p:nvPr/>
        </p:nvCxnSpPr>
        <p:spPr>
          <a:xfrm rot="5400000">
            <a:off x="9952537" y="3374812"/>
            <a:ext cx="1257409" cy="23684"/>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59" name="Elbow Connector 58"/>
          <p:cNvCxnSpPr>
            <a:stCxn id="47" idx="2"/>
            <a:endCxn id="28" idx="0"/>
          </p:cNvCxnSpPr>
          <p:nvPr/>
        </p:nvCxnSpPr>
        <p:spPr>
          <a:xfrm rot="5400000">
            <a:off x="9423001" y="2838272"/>
            <a:ext cx="1250405" cy="1089761"/>
          </a:xfrm>
          <a:prstGeom prst="bentConnector3">
            <a:avLst>
              <a:gd name="adj1" fmla="val 56725"/>
            </a:avLst>
          </a:prstGeom>
          <a:ln>
            <a:tailEnd type="triangle"/>
          </a:ln>
        </p:spPr>
        <p:style>
          <a:lnRef idx="1">
            <a:schemeClr val="dk1"/>
          </a:lnRef>
          <a:fillRef idx="0">
            <a:schemeClr val="dk1"/>
          </a:fillRef>
          <a:effectRef idx="0">
            <a:schemeClr val="dk1"/>
          </a:effectRef>
          <a:fontRef idx="minor">
            <a:schemeClr val="tx1"/>
          </a:fontRef>
        </p:style>
      </p:cxnSp>
      <p:cxnSp>
        <p:nvCxnSpPr>
          <p:cNvPr id="64" name="Elbow Connector 63"/>
          <p:cNvCxnSpPr>
            <a:stCxn id="47" idx="2"/>
            <a:endCxn id="30" idx="0"/>
          </p:cNvCxnSpPr>
          <p:nvPr/>
        </p:nvCxnSpPr>
        <p:spPr>
          <a:xfrm rot="5400000">
            <a:off x="8892444" y="2302751"/>
            <a:ext cx="1245441" cy="2155838"/>
          </a:xfrm>
          <a:prstGeom prst="bentConnector3">
            <a:avLst>
              <a:gd name="adj1" fmla="val 57595"/>
            </a:avLst>
          </a:prstGeom>
          <a:ln>
            <a:tailEnd type="triangle"/>
          </a:ln>
        </p:spPr>
        <p:style>
          <a:lnRef idx="1">
            <a:schemeClr val="dk1"/>
          </a:lnRef>
          <a:fillRef idx="0">
            <a:schemeClr val="dk1"/>
          </a:fillRef>
          <a:effectRef idx="0">
            <a:schemeClr val="dk1"/>
          </a:effectRef>
          <a:fontRef idx="minor">
            <a:schemeClr val="tx1"/>
          </a:fontRef>
        </p:style>
      </p:cxnSp>
      <p:cxnSp>
        <p:nvCxnSpPr>
          <p:cNvPr id="68" name="Elbow Connector 67"/>
          <p:cNvCxnSpPr>
            <a:stCxn id="47" idx="2"/>
            <a:endCxn id="27" idx="0"/>
          </p:cNvCxnSpPr>
          <p:nvPr/>
        </p:nvCxnSpPr>
        <p:spPr>
          <a:xfrm rot="5400000">
            <a:off x="8359406" y="1769713"/>
            <a:ext cx="1245441" cy="3221915"/>
          </a:xfrm>
          <a:prstGeom prst="bentConnector3">
            <a:avLst>
              <a:gd name="adj1" fmla="val 56751"/>
            </a:avLst>
          </a:prstGeom>
          <a:ln>
            <a:tailEnd type="triangle"/>
          </a:ln>
        </p:spPr>
        <p:style>
          <a:lnRef idx="1">
            <a:schemeClr val="dk1"/>
          </a:lnRef>
          <a:fillRef idx="0">
            <a:schemeClr val="dk1"/>
          </a:fillRef>
          <a:effectRef idx="0">
            <a:schemeClr val="dk1"/>
          </a:effectRef>
          <a:fontRef idx="minor">
            <a:schemeClr val="tx1"/>
          </a:fontRef>
        </p:style>
      </p:cxnSp>
      <p:cxnSp>
        <p:nvCxnSpPr>
          <p:cNvPr id="80" name="Elbow Connector 79"/>
          <p:cNvCxnSpPr>
            <a:stCxn id="47" idx="2"/>
            <a:endCxn id="7" idx="0"/>
          </p:cNvCxnSpPr>
          <p:nvPr/>
        </p:nvCxnSpPr>
        <p:spPr>
          <a:xfrm rot="5400000">
            <a:off x="7000357" y="593886"/>
            <a:ext cx="1428663" cy="575679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3" name="Elbow Connector 82"/>
          <p:cNvCxnSpPr>
            <a:stCxn id="47" idx="2"/>
            <a:endCxn id="6" idx="0"/>
          </p:cNvCxnSpPr>
          <p:nvPr/>
        </p:nvCxnSpPr>
        <p:spPr>
          <a:xfrm rot="5400000">
            <a:off x="6470821" y="57346"/>
            <a:ext cx="1421659" cy="682286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6" name="Elbow Connector 85"/>
          <p:cNvCxnSpPr>
            <a:stCxn id="47" idx="2"/>
            <a:endCxn id="8" idx="0"/>
          </p:cNvCxnSpPr>
          <p:nvPr/>
        </p:nvCxnSpPr>
        <p:spPr>
          <a:xfrm rot="5400000">
            <a:off x="5940264" y="-478175"/>
            <a:ext cx="1416695" cy="788894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9" name="Elbow Connector 88"/>
          <p:cNvCxnSpPr>
            <a:stCxn id="47" idx="2"/>
            <a:endCxn id="5" idx="0"/>
          </p:cNvCxnSpPr>
          <p:nvPr/>
        </p:nvCxnSpPr>
        <p:spPr>
          <a:xfrm rot="5400000">
            <a:off x="5407226" y="-1011213"/>
            <a:ext cx="1416695" cy="895502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96" name="Rounded Rectangle 95"/>
          <p:cNvSpPr/>
          <p:nvPr/>
        </p:nvSpPr>
        <p:spPr>
          <a:xfrm>
            <a:off x="1081017" y="1246907"/>
            <a:ext cx="4315168" cy="1995057"/>
          </a:xfrm>
          <a:prstGeom prst="roundRect">
            <a:avLst>
              <a:gd name="adj" fmla="val 6839"/>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Controller (Laptop)</a:t>
            </a:r>
            <a:endParaRPr lang="en-US" dirty="0">
              <a:solidFill>
                <a:schemeClr val="tx1"/>
              </a:solidFill>
            </a:endParaRPr>
          </a:p>
        </p:txBody>
      </p:sp>
      <p:sp>
        <p:nvSpPr>
          <p:cNvPr id="97" name="Rounded Rectangle 96"/>
          <p:cNvSpPr/>
          <p:nvPr/>
        </p:nvSpPr>
        <p:spPr>
          <a:xfrm>
            <a:off x="8371905" y="2356570"/>
            <a:ext cx="1072550" cy="807566"/>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metadata bridge</a:t>
            </a:r>
            <a:endParaRPr lang="en-US" dirty="0"/>
          </a:p>
        </p:txBody>
      </p:sp>
      <p:sp>
        <p:nvSpPr>
          <p:cNvPr id="99" name="Rounded Rectangle 98"/>
          <p:cNvSpPr/>
          <p:nvPr/>
        </p:nvSpPr>
        <p:spPr>
          <a:xfrm>
            <a:off x="3564867" y="2354168"/>
            <a:ext cx="1072550"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WoT</a:t>
            </a:r>
            <a:r>
              <a:rPr lang="en-US" dirty="0" smtClean="0"/>
              <a:t> Test</a:t>
            </a:r>
          </a:p>
          <a:p>
            <a:pPr algn="ctr"/>
            <a:r>
              <a:rPr lang="en-US" dirty="0" smtClean="0"/>
              <a:t>Servient</a:t>
            </a:r>
            <a:endParaRPr lang="en-US" dirty="0"/>
          </a:p>
        </p:txBody>
      </p:sp>
      <p:cxnSp>
        <p:nvCxnSpPr>
          <p:cNvPr id="100" name="Elbow Connector 99"/>
          <p:cNvCxnSpPr>
            <a:stCxn id="97" idx="1"/>
            <a:endCxn id="99" idx="3"/>
          </p:cNvCxnSpPr>
          <p:nvPr/>
        </p:nvCxnSpPr>
        <p:spPr>
          <a:xfrm rot="10800000">
            <a:off x="4637417" y="2757951"/>
            <a:ext cx="3734488" cy="2402"/>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04" name="Elbow Connector 103"/>
          <p:cNvCxnSpPr>
            <a:stCxn id="47" idx="1"/>
            <a:endCxn id="97" idx="3"/>
          </p:cNvCxnSpPr>
          <p:nvPr/>
        </p:nvCxnSpPr>
        <p:spPr>
          <a:xfrm rot="10800000" flipV="1">
            <a:off x="9444456" y="2390077"/>
            <a:ext cx="477311" cy="370276"/>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07" name="Elbow Connector 106"/>
          <p:cNvCxnSpPr>
            <a:stCxn id="47" idx="0"/>
            <a:endCxn id="99" idx="0"/>
          </p:cNvCxnSpPr>
          <p:nvPr/>
        </p:nvCxnSpPr>
        <p:spPr>
          <a:xfrm rot="16200000" flipH="1" flipV="1">
            <a:off x="7181130" y="-1057786"/>
            <a:ext cx="331965" cy="6491941"/>
          </a:xfrm>
          <a:prstGeom prst="bentConnector3">
            <a:avLst>
              <a:gd name="adj1" fmla="val -176510"/>
            </a:avLst>
          </a:prstGeom>
          <a:ln>
            <a:tailEnd type="triangle"/>
          </a:ln>
        </p:spPr>
        <p:style>
          <a:lnRef idx="1">
            <a:schemeClr val="dk1"/>
          </a:lnRef>
          <a:fillRef idx="0">
            <a:schemeClr val="dk1"/>
          </a:fillRef>
          <a:effectRef idx="0">
            <a:schemeClr val="dk1"/>
          </a:effectRef>
          <a:fontRef idx="minor">
            <a:schemeClr val="tx1"/>
          </a:fontRef>
        </p:style>
      </p:cxnSp>
      <p:sp>
        <p:nvSpPr>
          <p:cNvPr id="121" name="Can 120"/>
          <p:cNvSpPr/>
          <p:nvPr/>
        </p:nvSpPr>
        <p:spPr>
          <a:xfrm>
            <a:off x="6751610" y="1527015"/>
            <a:ext cx="1311806" cy="990376"/>
          </a:xfrm>
          <a:prstGeom prst="can">
            <a:avLst/>
          </a:prstGeom>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Auxiliary</a:t>
            </a:r>
          </a:p>
          <a:p>
            <a:pPr algn="ctr"/>
            <a:r>
              <a:rPr lang="en-US" dirty="0" smtClean="0"/>
              <a:t>Metadata</a:t>
            </a:r>
            <a:endParaRPr lang="en-US" dirty="0"/>
          </a:p>
        </p:txBody>
      </p:sp>
      <p:cxnSp>
        <p:nvCxnSpPr>
          <p:cNvPr id="122" name="Elbow Connector 121"/>
          <p:cNvCxnSpPr>
            <a:stCxn id="121" idx="4"/>
            <a:endCxn id="97" idx="0"/>
          </p:cNvCxnSpPr>
          <p:nvPr/>
        </p:nvCxnSpPr>
        <p:spPr>
          <a:xfrm>
            <a:off x="8063416" y="2022203"/>
            <a:ext cx="844764" cy="33436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0371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7485" y="0"/>
            <a:ext cx="5342466" cy="1158239"/>
          </a:xfrm>
        </p:spPr>
        <p:txBody>
          <a:bodyPr/>
          <a:lstStyle/>
          <a:p>
            <a:r>
              <a:rPr lang="en-US" dirty="0" smtClean="0"/>
              <a:t>System Integration</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5</a:t>
            </a:fld>
            <a:endParaRPr lang="en-US" sz="1067" b="0" i="0" u="none" strike="noStrike" cap="none">
              <a:solidFill>
                <a:srgbClr val="FFFFFF"/>
              </a:solidFill>
              <a:latin typeface="Arial"/>
              <a:ea typeface="Arial"/>
              <a:cs typeface="Arial"/>
              <a:sym typeface="Arial"/>
            </a:endParaRPr>
          </a:p>
        </p:txBody>
      </p:sp>
      <p:sp>
        <p:nvSpPr>
          <p:cNvPr id="5" name="Text Placeholder 4"/>
          <p:cNvSpPr>
            <a:spLocks noGrp="1"/>
          </p:cNvSpPr>
          <p:nvPr>
            <p:ph type="body" idx="1"/>
          </p:nvPr>
        </p:nvSpPr>
        <p:spPr>
          <a:xfrm>
            <a:off x="607485" y="716973"/>
            <a:ext cx="5342466" cy="5617784"/>
          </a:xfrm>
        </p:spPr>
        <p:txBody>
          <a:bodyPr/>
          <a:lstStyle/>
          <a:p>
            <a:r>
              <a:rPr lang="en-US" b="1" dirty="0" smtClean="0"/>
              <a:t>Goal: </a:t>
            </a:r>
            <a:r>
              <a:rPr lang="en-US" b="1" dirty="0" smtClean="0"/>
              <a:t>Improve and Expand System Architecture</a:t>
            </a:r>
            <a:endParaRPr lang="en-US" b="1" dirty="0" smtClean="0"/>
          </a:p>
          <a:p>
            <a:pPr marL="342900" indent="-342900">
              <a:buFont typeface="Arial" panose="020B0604020202020204" pitchFamily="34" charset="0"/>
              <a:buChar char="•"/>
            </a:pPr>
            <a:r>
              <a:rPr lang="en-US" dirty="0" smtClean="0"/>
              <a:t>Support NAT traversal, Thing Directory, Proxies, and Shadows</a:t>
            </a:r>
          </a:p>
          <a:p>
            <a:pPr marL="342900" indent="-342900">
              <a:buFont typeface="Arial" panose="020B0604020202020204" pitchFamily="34" charset="0"/>
              <a:buChar char="•"/>
            </a:pPr>
            <a:r>
              <a:rPr lang="en-US" dirty="0" smtClean="0"/>
              <a:t>Support </a:t>
            </a:r>
            <a:r>
              <a:rPr lang="en-US" dirty="0" err="1" smtClean="0"/>
              <a:t>CoAP</a:t>
            </a:r>
            <a:endParaRPr lang="en-US" dirty="0" smtClean="0"/>
          </a:p>
          <a:p>
            <a:pPr marL="342900" indent="-342900">
              <a:buFont typeface="Arial" panose="020B0604020202020204" pitchFamily="34" charset="0"/>
              <a:buChar char="•"/>
            </a:pPr>
            <a:r>
              <a:rPr lang="en-US" dirty="0" smtClean="0"/>
              <a:t>Support OCF native metadata more completely</a:t>
            </a:r>
          </a:p>
          <a:p>
            <a:pPr marL="342900" indent="-342900">
              <a:buFont typeface="Arial" panose="020B0604020202020204" pitchFamily="34" charset="0"/>
              <a:buChar char="•"/>
            </a:pPr>
            <a:r>
              <a:rPr lang="en-US" dirty="0" smtClean="0"/>
              <a:t>Support non-OCF devices and services</a:t>
            </a:r>
            <a:endParaRPr lang="en-US" dirty="0" smtClean="0"/>
          </a:p>
          <a:p>
            <a:pPr marL="342900" indent="-342900">
              <a:buFont typeface="Arial" panose="020B0604020202020204" pitchFamily="34" charset="0"/>
              <a:buChar char="•"/>
            </a:pPr>
            <a:r>
              <a:rPr lang="en-US" dirty="0" smtClean="0">
                <a:solidFill>
                  <a:schemeClr val="accent2"/>
                </a:solidFill>
              </a:rPr>
              <a:t>Support secure transport and authentication</a:t>
            </a:r>
            <a:endParaRPr lang="en-US" dirty="0">
              <a:solidFill>
                <a:schemeClr val="accent2"/>
              </a:solidFill>
            </a:endParaRPr>
          </a:p>
        </p:txBody>
      </p:sp>
      <p:pic>
        <p:nvPicPr>
          <p:cNvPr id="7" name="Picture Placeholder 6"/>
          <p:cNvPicPr>
            <a:picLocks noGrp="1" noChangeAspect="1"/>
          </p:cNvPicPr>
          <p:nvPr>
            <p:ph type="pic" idx="2"/>
          </p:nvPr>
        </p:nvPicPr>
        <p:blipFill>
          <a:blip r:embed="rId2">
            <a:extLst>
              <a:ext uri="{28A0092B-C50C-407E-A947-70E740481C1C}">
                <a14:useLocalDpi xmlns:a14="http://schemas.microsoft.com/office/drawing/2010/main" val="0"/>
              </a:ext>
            </a:extLst>
          </a:blip>
          <a:srcRect l="14878" r="14878"/>
          <a:stretch>
            <a:fillRect/>
          </a:stretch>
        </p:blipFill>
        <p:spPr/>
      </p:pic>
    </p:spTree>
    <p:extLst>
      <p:ext uri="{BB962C8B-B14F-4D97-AF65-F5344CB8AC3E}">
        <p14:creationId xmlns:p14="http://schemas.microsoft.com/office/powerpoint/2010/main" val="391055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p:cNvSpPr/>
          <p:nvPr/>
        </p:nvSpPr>
        <p:spPr>
          <a:xfrm>
            <a:off x="6143580" y="939262"/>
            <a:ext cx="5224075" cy="5222548"/>
          </a:xfrm>
          <a:prstGeom prst="roundRect">
            <a:avLst>
              <a:gd name="adj" fmla="val 274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Gateway</a:t>
            </a:r>
            <a:endParaRPr lang="en-US" dirty="0">
              <a:solidFill>
                <a:schemeClr val="tx1"/>
              </a:solidFill>
            </a:endParaRPr>
          </a:p>
        </p:txBody>
      </p:sp>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6</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6084712" y="31366"/>
            <a:ext cx="5923223" cy="602673"/>
          </a:xfrm>
        </p:spPr>
        <p:txBody>
          <a:bodyPr/>
          <a:lstStyle/>
          <a:p>
            <a:r>
              <a:rPr lang="en-US" dirty="0" smtClean="0"/>
              <a:t>Add: Ingest official OCF data models, traverse NAT, use Thing Directory, </a:t>
            </a:r>
            <a:r>
              <a:rPr lang="en-US" dirty="0" err="1" smtClean="0"/>
              <a:t>CoAP</a:t>
            </a:r>
            <a:r>
              <a:rPr lang="en-US" dirty="0" smtClean="0"/>
              <a:t> </a:t>
            </a:r>
            <a:endParaRPr lang="en-US" dirty="0"/>
          </a:p>
        </p:txBody>
      </p:sp>
      <p:sp>
        <p:nvSpPr>
          <p:cNvPr id="4" name="Title 3"/>
          <p:cNvSpPr>
            <a:spLocks noGrp="1"/>
          </p:cNvSpPr>
          <p:nvPr>
            <p:ph type="title"/>
          </p:nvPr>
        </p:nvSpPr>
        <p:spPr>
          <a:xfrm>
            <a:off x="100383" y="0"/>
            <a:ext cx="5843217" cy="939261"/>
          </a:xfrm>
        </p:spPr>
        <p:txBody>
          <a:bodyPr/>
          <a:lstStyle/>
          <a:p>
            <a:r>
              <a:rPr lang="en-US" dirty="0" smtClean="0"/>
              <a:t>System Integration</a:t>
            </a:r>
            <a:r>
              <a:rPr lang="en-US" dirty="0"/>
              <a:t/>
            </a:r>
            <a:br>
              <a:rPr lang="en-US" dirty="0"/>
            </a:br>
            <a:r>
              <a:rPr lang="en-US" sz="2400" i="1" dirty="0" smtClean="0"/>
              <a:t>Burlingame </a:t>
            </a:r>
            <a:r>
              <a:rPr lang="en-US" sz="2400" i="1" dirty="0" err="1"/>
              <a:t>WoT</a:t>
            </a:r>
            <a:r>
              <a:rPr lang="en-US" sz="2400" i="1" dirty="0"/>
              <a:t> </a:t>
            </a:r>
            <a:r>
              <a:rPr lang="en-US" sz="2400" i="1" dirty="0" err="1"/>
              <a:t>Plugfest</a:t>
            </a:r>
            <a:r>
              <a:rPr lang="en-US" sz="2400" i="1" dirty="0"/>
              <a:t>, July 2017</a:t>
            </a:r>
            <a:endParaRPr lang="en-US" dirty="0"/>
          </a:p>
        </p:txBody>
      </p:sp>
      <p:grpSp>
        <p:nvGrpSpPr>
          <p:cNvPr id="98" name="Group 97"/>
          <p:cNvGrpSpPr/>
          <p:nvPr/>
        </p:nvGrpSpPr>
        <p:grpSpPr>
          <a:xfrm>
            <a:off x="1078169" y="3800573"/>
            <a:ext cx="4318016" cy="2361236"/>
            <a:chOff x="1078169" y="3800573"/>
            <a:chExt cx="4318016" cy="2361236"/>
          </a:xfrm>
        </p:grpSpPr>
        <p:sp>
          <p:nvSpPr>
            <p:cNvPr id="25" name="Rounded Rectangle 24"/>
            <p:cNvSpPr/>
            <p:nvPr/>
          </p:nvSpPr>
          <p:spPr>
            <a:xfrm>
              <a:off x="1078169" y="5131365"/>
              <a:ext cx="4318015" cy="1030444"/>
            </a:xfrm>
            <a:prstGeom prst="roundRect">
              <a:avLst>
                <a:gd name="adj" fmla="val 70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smtClean="0">
                  <a:solidFill>
                    <a:schemeClr val="tx1"/>
                  </a:solidFill>
                </a:rPr>
                <a:t>Physical Hardware</a:t>
              </a:r>
              <a:endParaRPr lang="en-US" dirty="0">
                <a:solidFill>
                  <a:schemeClr val="tx1"/>
                </a:solidFill>
              </a:endParaRPr>
            </a:p>
          </p:txBody>
        </p:sp>
        <p:sp>
          <p:nvSpPr>
            <p:cNvPr id="10" name="Rounded Rectangle 9"/>
            <p:cNvSpPr/>
            <p:nvPr/>
          </p:nvSpPr>
          <p:spPr>
            <a:xfrm>
              <a:off x="1078170" y="3800573"/>
              <a:ext cx="4318015" cy="1330792"/>
            </a:xfrm>
            <a:prstGeom prst="roundRect">
              <a:avLst>
                <a:gd name="adj" fmla="val 706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Leaf Processor (Edison)</a:t>
              </a:r>
              <a:endParaRPr lang="en-US" dirty="0">
                <a:solidFill>
                  <a:schemeClr val="tx1"/>
                </a:solidFill>
              </a:endParaRPr>
            </a:p>
          </p:txBody>
        </p:sp>
        <p:sp>
          <p:nvSpPr>
            <p:cNvPr id="5" name="Rounded Rectangle 4"/>
            <p:cNvSpPr/>
            <p:nvPr/>
          </p:nvSpPr>
          <p:spPr>
            <a:xfrm>
              <a:off x="1144094" y="4174645"/>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proximity</a:t>
              </a:r>
              <a:endParaRPr lang="en-US" dirty="0"/>
            </a:p>
          </p:txBody>
        </p:sp>
        <p:sp>
          <p:nvSpPr>
            <p:cNvPr id="6" name="Rounded Rectangle 5"/>
            <p:cNvSpPr/>
            <p:nvPr/>
          </p:nvSpPr>
          <p:spPr>
            <a:xfrm>
              <a:off x="3276248" y="4179609"/>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light</a:t>
              </a:r>
              <a:endParaRPr lang="en-US" dirty="0"/>
            </a:p>
          </p:txBody>
        </p:sp>
        <p:sp>
          <p:nvSpPr>
            <p:cNvPr id="7" name="Rounded Rectangle 6"/>
            <p:cNvSpPr/>
            <p:nvPr/>
          </p:nvSpPr>
          <p:spPr>
            <a:xfrm>
              <a:off x="4342324" y="4186613"/>
              <a:ext cx="98793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button</a:t>
              </a:r>
              <a:endParaRPr lang="en-US" dirty="0"/>
            </a:p>
          </p:txBody>
        </p:sp>
        <p:sp>
          <p:nvSpPr>
            <p:cNvPr id="8" name="Rounded Rectangle 7"/>
            <p:cNvSpPr/>
            <p:nvPr/>
          </p:nvSpPr>
          <p:spPr>
            <a:xfrm>
              <a:off x="2210170" y="4174645"/>
              <a:ext cx="987938"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temp</a:t>
              </a:r>
              <a:endParaRPr lang="en-US" dirty="0"/>
            </a:p>
          </p:txBody>
        </p:sp>
        <p:sp>
          <p:nvSpPr>
            <p:cNvPr id="11" name="Oval 10"/>
            <p:cNvSpPr/>
            <p:nvPr/>
          </p:nvSpPr>
          <p:spPr>
            <a:xfrm>
              <a:off x="1386171"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455900"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3525629"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4595358"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a:stCxn id="5" idx="2"/>
              <a:endCxn id="11" idx="0"/>
            </p:cNvCxnSpPr>
            <p:nvPr/>
          </p:nvCxnSpPr>
          <p:spPr>
            <a:xfrm flipH="1">
              <a:off x="1634410" y="4982211"/>
              <a:ext cx="3652" cy="37407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p:cNvCxnSpPr>
              <a:stCxn id="8" idx="2"/>
              <a:endCxn id="12" idx="0"/>
            </p:cNvCxnSpPr>
            <p:nvPr/>
          </p:nvCxnSpPr>
          <p:spPr>
            <a:xfrm>
              <a:off x="2704139" y="4982211"/>
              <a:ext cx="0" cy="37407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p:cNvCxnSpPr>
              <a:stCxn id="6" idx="2"/>
              <a:endCxn id="13" idx="0"/>
            </p:cNvCxnSpPr>
            <p:nvPr/>
          </p:nvCxnSpPr>
          <p:spPr>
            <a:xfrm>
              <a:off x="3770216" y="4987175"/>
              <a:ext cx="3652" cy="36910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3" name="Straight Arrow Connector 22"/>
            <p:cNvCxnSpPr/>
            <p:nvPr/>
          </p:nvCxnSpPr>
          <p:spPr>
            <a:xfrm>
              <a:off x="4836293" y="4992139"/>
              <a:ext cx="3652" cy="36910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grpSp>
        <p:nvGrpSpPr>
          <p:cNvPr id="40" name="Group 39"/>
          <p:cNvGrpSpPr/>
          <p:nvPr/>
        </p:nvGrpSpPr>
        <p:grpSpPr>
          <a:xfrm>
            <a:off x="6685734" y="3642210"/>
            <a:ext cx="4572000" cy="2433972"/>
            <a:chOff x="6141027" y="3813464"/>
            <a:chExt cx="4572000" cy="2433972"/>
          </a:xfrm>
        </p:grpSpPr>
        <p:sp>
          <p:nvSpPr>
            <p:cNvPr id="39" name="Rounded Rectangle 38"/>
            <p:cNvSpPr/>
            <p:nvPr/>
          </p:nvSpPr>
          <p:spPr>
            <a:xfrm>
              <a:off x="6141027" y="3813464"/>
              <a:ext cx="4572000" cy="2433972"/>
            </a:xfrm>
            <a:prstGeom prst="roundRect">
              <a:avLst>
                <a:gd name="adj" fmla="val 7067"/>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Docker Container</a:t>
              </a:r>
              <a:endParaRPr lang="en-US" dirty="0">
                <a:solidFill>
                  <a:schemeClr val="tx1"/>
                </a:solidFill>
              </a:endParaRPr>
            </a:p>
          </p:txBody>
        </p:sp>
        <p:sp>
          <p:nvSpPr>
            <p:cNvPr id="26" name="Rounded Rectangle 25"/>
            <p:cNvSpPr/>
            <p:nvPr/>
          </p:nvSpPr>
          <p:spPr>
            <a:xfrm>
              <a:off x="6266568" y="5131365"/>
              <a:ext cx="4318015" cy="1030444"/>
            </a:xfrm>
            <a:prstGeom prst="roundRect">
              <a:avLst>
                <a:gd name="adj" fmla="val 706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smtClean="0">
                  <a:solidFill>
                    <a:schemeClr val="tx1"/>
                  </a:solidFill>
                </a:rPr>
                <a:t>Simulated Hardware</a:t>
              </a:r>
              <a:endParaRPr lang="en-US" dirty="0">
                <a:solidFill>
                  <a:schemeClr val="tx1"/>
                </a:solidFill>
              </a:endParaRPr>
            </a:p>
          </p:txBody>
        </p:sp>
        <p:sp>
          <p:nvSpPr>
            <p:cNvPr id="27" name="Rounded Rectangle 26"/>
            <p:cNvSpPr/>
            <p:nvPr/>
          </p:nvSpPr>
          <p:spPr>
            <a:xfrm>
              <a:off x="6332493" y="4174645"/>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proximity</a:t>
              </a:r>
              <a:endParaRPr lang="en-US" dirty="0"/>
            </a:p>
          </p:txBody>
        </p:sp>
        <p:sp>
          <p:nvSpPr>
            <p:cNvPr id="28" name="Rounded Rectangle 27"/>
            <p:cNvSpPr/>
            <p:nvPr/>
          </p:nvSpPr>
          <p:spPr>
            <a:xfrm>
              <a:off x="8464647" y="4179609"/>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light</a:t>
              </a:r>
              <a:endParaRPr lang="en-US" dirty="0"/>
            </a:p>
          </p:txBody>
        </p:sp>
        <p:sp>
          <p:nvSpPr>
            <p:cNvPr id="29" name="Rounded Rectangle 28"/>
            <p:cNvSpPr/>
            <p:nvPr/>
          </p:nvSpPr>
          <p:spPr>
            <a:xfrm>
              <a:off x="9530723" y="4186613"/>
              <a:ext cx="98793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button</a:t>
              </a:r>
              <a:endParaRPr lang="en-US" dirty="0"/>
            </a:p>
          </p:txBody>
        </p:sp>
        <p:sp>
          <p:nvSpPr>
            <p:cNvPr id="30" name="Rounded Rectangle 29"/>
            <p:cNvSpPr/>
            <p:nvPr/>
          </p:nvSpPr>
          <p:spPr>
            <a:xfrm>
              <a:off x="7398569" y="4174645"/>
              <a:ext cx="987938"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temp</a:t>
              </a:r>
              <a:endParaRPr lang="en-US" dirty="0"/>
            </a:p>
          </p:txBody>
        </p:sp>
        <p:sp>
          <p:nvSpPr>
            <p:cNvPr id="31" name="Oval 30"/>
            <p:cNvSpPr/>
            <p:nvPr/>
          </p:nvSpPr>
          <p:spPr>
            <a:xfrm>
              <a:off x="6574570"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7644299"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8714028"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9783757" y="535628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p:cNvCxnSpPr>
              <a:stCxn id="27" idx="2"/>
              <a:endCxn id="31" idx="0"/>
            </p:cNvCxnSpPr>
            <p:nvPr/>
          </p:nvCxnSpPr>
          <p:spPr>
            <a:xfrm flipH="1">
              <a:off x="6822809" y="4982211"/>
              <a:ext cx="3652" cy="374072"/>
            </a:xfrm>
            <a:prstGeom prst="straightConnector1">
              <a:avLst/>
            </a:prstGeom>
            <a:ln>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6" name="Straight Arrow Connector 35"/>
            <p:cNvCxnSpPr>
              <a:stCxn id="30" idx="2"/>
              <a:endCxn id="32" idx="0"/>
            </p:cNvCxnSpPr>
            <p:nvPr/>
          </p:nvCxnSpPr>
          <p:spPr>
            <a:xfrm>
              <a:off x="7892538" y="4982211"/>
              <a:ext cx="0" cy="374072"/>
            </a:xfrm>
            <a:prstGeom prst="straightConnector1">
              <a:avLst/>
            </a:prstGeom>
            <a:ln>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7" name="Straight Arrow Connector 36"/>
            <p:cNvCxnSpPr>
              <a:stCxn id="28" idx="2"/>
              <a:endCxn id="33" idx="0"/>
            </p:cNvCxnSpPr>
            <p:nvPr/>
          </p:nvCxnSpPr>
          <p:spPr>
            <a:xfrm>
              <a:off x="8958615" y="4987175"/>
              <a:ext cx="3652" cy="369108"/>
            </a:xfrm>
            <a:prstGeom prst="straightConnector1">
              <a:avLst/>
            </a:prstGeom>
            <a:ln>
              <a:solidFill>
                <a:schemeClr val="bg2"/>
              </a:solidFill>
              <a:tailEnd type="triangle"/>
            </a:ln>
          </p:spPr>
          <p:style>
            <a:lnRef idx="1">
              <a:schemeClr val="accent2"/>
            </a:lnRef>
            <a:fillRef idx="0">
              <a:schemeClr val="accent2"/>
            </a:fillRef>
            <a:effectRef idx="0">
              <a:schemeClr val="accent2"/>
            </a:effectRef>
            <a:fontRef idx="minor">
              <a:schemeClr val="tx1"/>
            </a:fontRef>
          </p:style>
        </p:cxnSp>
        <p:cxnSp>
          <p:nvCxnSpPr>
            <p:cNvPr id="38" name="Straight Arrow Connector 37"/>
            <p:cNvCxnSpPr/>
            <p:nvPr/>
          </p:nvCxnSpPr>
          <p:spPr>
            <a:xfrm>
              <a:off x="10024692" y="4992139"/>
              <a:ext cx="3652" cy="369108"/>
            </a:xfrm>
            <a:prstGeom prst="straightConnector1">
              <a:avLst/>
            </a:prstGeom>
            <a:ln>
              <a:solidFill>
                <a:schemeClr val="bg2"/>
              </a:solidFill>
              <a:tailEnd type="triangle"/>
            </a:ln>
          </p:spPr>
          <p:style>
            <a:lnRef idx="1">
              <a:schemeClr val="accent2"/>
            </a:lnRef>
            <a:fillRef idx="0">
              <a:schemeClr val="accent2"/>
            </a:fillRef>
            <a:effectRef idx="0">
              <a:schemeClr val="accent2"/>
            </a:effectRef>
            <a:fontRef idx="minor">
              <a:schemeClr val="tx1"/>
            </a:fontRef>
          </p:style>
        </p:cxnSp>
      </p:grpSp>
      <p:cxnSp>
        <p:nvCxnSpPr>
          <p:cNvPr id="57" name="Elbow Connector 56"/>
          <p:cNvCxnSpPr>
            <a:stCxn id="99" idx="2"/>
            <a:endCxn id="29" idx="0"/>
          </p:cNvCxnSpPr>
          <p:nvPr/>
        </p:nvCxnSpPr>
        <p:spPr>
          <a:xfrm rot="16200000" flipH="1">
            <a:off x="8322027" y="1767986"/>
            <a:ext cx="1044623" cy="3450122"/>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59" name="Elbow Connector 58"/>
          <p:cNvCxnSpPr>
            <a:stCxn id="99" idx="2"/>
            <a:endCxn id="28" idx="0"/>
          </p:cNvCxnSpPr>
          <p:nvPr/>
        </p:nvCxnSpPr>
        <p:spPr>
          <a:xfrm rot="16200000" flipH="1">
            <a:off x="7792490" y="2297522"/>
            <a:ext cx="1037619" cy="238404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64" name="Elbow Connector 63"/>
          <p:cNvCxnSpPr>
            <a:stCxn id="99" idx="2"/>
            <a:endCxn id="30" idx="0"/>
          </p:cNvCxnSpPr>
          <p:nvPr/>
        </p:nvCxnSpPr>
        <p:spPr>
          <a:xfrm rot="16200000" flipH="1">
            <a:off x="7261934" y="2828079"/>
            <a:ext cx="1032655" cy="1317968"/>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68" name="Elbow Connector 67"/>
          <p:cNvCxnSpPr>
            <a:endCxn id="27" idx="0"/>
          </p:cNvCxnSpPr>
          <p:nvPr/>
        </p:nvCxnSpPr>
        <p:spPr>
          <a:xfrm rot="16200000" flipH="1">
            <a:off x="6826355" y="3458578"/>
            <a:ext cx="829836" cy="25979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0" name="Elbow Connector 79"/>
          <p:cNvCxnSpPr>
            <a:stCxn id="99" idx="2"/>
            <a:endCxn id="7" idx="0"/>
          </p:cNvCxnSpPr>
          <p:nvPr/>
        </p:nvCxnSpPr>
        <p:spPr>
          <a:xfrm rot="5400000">
            <a:off x="5369847" y="2437182"/>
            <a:ext cx="1215877" cy="228298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3" name="Elbow Connector 82"/>
          <p:cNvCxnSpPr>
            <a:stCxn id="99" idx="2"/>
            <a:endCxn id="6" idx="0"/>
          </p:cNvCxnSpPr>
          <p:nvPr/>
        </p:nvCxnSpPr>
        <p:spPr>
          <a:xfrm rot="5400000">
            <a:off x="4840311" y="1900642"/>
            <a:ext cx="1208873" cy="334906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6" name="Elbow Connector 85"/>
          <p:cNvCxnSpPr>
            <a:stCxn id="99" idx="2"/>
            <a:endCxn id="8" idx="0"/>
          </p:cNvCxnSpPr>
          <p:nvPr/>
        </p:nvCxnSpPr>
        <p:spPr>
          <a:xfrm rot="5400000">
            <a:off x="4309754" y="1365121"/>
            <a:ext cx="1203909" cy="4415138"/>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9" name="Elbow Connector 88"/>
          <p:cNvCxnSpPr>
            <a:stCxn id="99" idx="2"/>
            <a:endCxn id="5" idx="0"/>
          </p:cNvCxnSpPr>
          <p:nvPr/>
        </p:nvCxnSpPr>
        <p:spPr>
          <a:xfrm rot="5400000">
            <a:off x="3776716" y="832083"/>
            <a:ext cx="1203909" cy="548121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96" name="Rounded Rectangle 95"/>
          <p:cNvSpPr/>
          <p:nvPr/>
        </p:nvSpPr>
        <p:spPr>
          <a:xfrm>
            <a:off x="4778449" y="1301030"/>
            <a:ext cx="1199638" cy="2179457"/>
          </a:xfrm>
          <a:prstGeom prst="roundRect">
            <a:avLst>
              <a:gd name="adj" fmla="val 6839"/>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NAT</a:t>
            </a:r>
            <a:endParaRPr lang="en-US" dirty="0">
              <a:solidFill>
                <a:schemeClr val="tx1"/>
              </a:solidFill>
            </a:endParaRPr>
          </a:p>
        </p:txBody>
      </p:sp>
      <p:sp>
        <p:nvSpPr>
          <p:cNvPr id="97" name="Rounded Rectangle 96"/>
          <p:cNvSpPr/>
          <p:nvPr/>
        </p:nvSpPr>
        <p:spPr>
          <a:xfrm>
            <a:off x="8480046" y="1459065"/>
            <a:ext cx="1072550" cy="807566"/>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metadata bridge</a:t>
            </a:r>
            <a:endParaRPr lang="en-US" dirty="0"/>
          </a:p>
        </p:txBody>
      </p:sp>
      <p:sp>
        <p:nvSpPr>
          <p:cNvPr id="99" name="Rounded Rectangle 98"/>
          <p:cNvSpPr/>
          <p:nvPr/>
        </p:nvSpPr>
        <p:spPr>
          <a:xfrm>
            <a:off x="6502218" y="2163170"/>
            <a:ext cx="1234117"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WoT</a:t>
            </a:r>
            <a:r>
              <a:rPr lang="en-US" dirty="0" smtClean="0"/>
              <a:t> Proxy</a:t>
            </a:r>
          </a:p>
          <a:p>
            <a:pPr algn="ctr"/>
            <a:r>
              <a:rPr lang="en-US" dirty="0" smtClean="0"/>
              <a:t>Servient(s)</a:t>
            </a:r>
            <a:endParaRPr lang="en-US" dirty="0"/>
          </a:p>
        </p:txBody>
      </p:sp>
      <p:sp>
        <p:nvSpPr>
          <p:cNvPr id="121" name="Can 120"/>
          <p:cNvSpPr/>
          <p:nvPr/>
        </p:nvSpPr>
        <p:spPr>
          <a:xfrm>
            <a:off x="10075430" y="1619577"/>
            <a:ext cx="1018380" cy="493390"/>
          </a:xfrm>
          <a:prstGeom prst="can">
            <a:avLst/>
          </a:prstGeom>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Auxiliary</a:t>
            </a:r>
          </a:p>
          <a:p>
            <a:pPr algn="ctr"/>
            <a:r>
              <a:rPr lang="en-US" sz="1100" dirty="0" smtClean="0"/>
              <a:t>Metadata</a:t>
            </a:r>
            <a:endParaRPr lang="en-US" sz="1100" dirty="0"/>
          </a:p>
        </p:txBody>
      </p:sp>
      <p:cxnSp>
        <p:nvCxnSpPr>
          <p:cNvPr id="122" name="Elbow Connector 121"/>
          <p:cNvCxnSpPr>
            <a:stCxn id="121" idx="2"/>
            <a:endCxn id="97" idx="3"/>
          </p:cNvCxnSpPr>
          <p:nvPr/>
        </p:nvCxnSpPr>
        <p:spPr>
          <a:xfrm rot="10800000">
            <a:off x="9552596" y="1862848"/>
            <a:ext cx="522834" cy="342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55" name="Can 54"/>
          <p:cNvSpPr/>
          <p:nvPr/>
        </p:nvSpPr>
        <p:spPr>
          <a:xfrm>
            <a:off x="10094301" y="1051541"/>
            <a:ext cx="1018380" cy="493390"/>
          </a:xfrm>
          <a:prstGeom prst="can">
            <a:avLst/>
          </a:prstGeom>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RAML OCF</a:t>
            </a:r>
          </a:p>
          <a:p>
            <a:pPr algn="ctr"/>
            <a:r>
              <a:rPr lang="en-US" sz="1100" dirty="0" smtClean="0"/>
              <a:t>Metadata</a:t>
            </a:r>
            <a:endParaRPr lang="en-US" sz="1100" dirty="0"/>
          </a:p>
        </p:txBody>
      </p:sp>
      <p:sp>
        <p:nvSpPr>
          <p:cNvPr id="58" name="Rounded Rectangle 57"/>
          <p:cNvSpPr/>
          <p:nvPr/>
        </p:nvSpPr>
        <p:spPr>
          <a:xfrm>
            <a:off x="1047442" y="1305798"/>
            <a:ext cx="3547916" cy="2174689"/>
          </a:xfrm>
          <a:prstGeom prst="roundRect">
            <a:avLst>
              <a:gd name="adj" fmla="val 6839"/>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Cloud</a:t>
            </a:r>
            <a:endParaRPr lang="en-US" dirty="0">
              <a:solidFill>
                <a:schemeClr val="tx1"/>
              </a:solidFill>
            </a:endParaRPr>
          </a:p>
        </p:txBody>
      </p:sp>
      <p:sp>
        <p:nvSpPr>
          <p:cNvPr id="60" name="Rounded Rectangle 59"/>
          <p:cNvSpPr/>
          <p:nvPr/>
        </p:nvSpPr>
        <p:spPr>
          <a:xfrm>
            <a:off x="3066339" y="2582734"/>
            <a:ext cx="1236916"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WoT</a:t>
            </a:r>
            <a:r>
              <a:rPr lang="en-US" dirty="0" smtClean="0"/>
              <a:t> Shadow</a:t>
            </a:r>
          </a:p>
          <a:p>
            <a:pPr algn="ctr"/>
            <a:r>
              <a:rPr lang="en-US" dirty="0" smtClean="0"/>
              <a:t>Servient(s)</a:t>
            </a:r>
            <a:endParaRPr lang="en-US" dirty="0"/>
          </a:p>
        </p:txBody>
      </p:sp>
      <p:sp>
        <p:nvSpPr>
          <p:cNvPr id="61" name="Rounded Rectangle 60"/>
          <p:cNvSpPr/>
          <p:nvPr/>
        </p:nvSpPr>
        <p:spPr>
          <a:xfrm>
            <a:off x="1362625" y="2068617"/>
            <a:ext cx="1222595"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Web Dashboard</a:t>
            </a:r>
            <a:endParaRPr lang="en-US" dirty="0"/>
          </a:p>
        </p:txBody>
      </p:sp>
      <p:cxnSp>
        <p:nvCxnSpPr>
          <p:cNvPr id="62" name="Elbow Connector 61"/>
          <p:cNvCxnSpPr>
            <a:stCxn id="99" idx="1"/>
            <a:endCxn id="60" idx="3"/>
          </p:cNvCxnSpPr>
          <p:nvPr/>
        </p:nvCxnSpPr>
        <p:spPr>
          <a:xfrm rot="10800000" flipV="1">
            <a:off x="4303256" y="2566953"/>
            <a:ext cx="2198963" cy="41956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65" name="Elbow Connector 64"/>
          <p:cNvCxnSpPr>
            <a:stCxn id="60" idx="1"/>
            <a:endCxn id="61" idx="3"/>
          </p:cNvCxnSpPr>
          <p:nvPr/>
        </p:nvCxnSpPr>
        <p:spPr>
          <a:xfrm rot="10800000">
            <a:off x="2585221" y="2472401"/>
            <a:ext cx="481119" cy="51411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69" name="Elbow Connector 68"/>
          <p:cNvCxnSpPr>
            <a:stCxn id="61" idx="1"/>
          </p:cNvCxnSpPr>
          <p:nvPr/>
        </p:nvCxnSpPr>
        <p:spPr>
          <a:xfrm rot="10800000">
            <a:off x="300047" y="2068616"/>
            <a:ext cx="1062578" cy="40378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8" name="Elbow Connector 87"/>
          <p:cNvCxnSpPr>
            <a:stCxn id="55" idx="2"/>
            <a:endCxn id="97" idx="3"/>
          </p:cNvCxnSpPr>
          <p:nvPr/>
        </p:nvCxnSpPr>
        <p:spPr>
          <a:xfrm rot="10800000" flipV="1">
            <a:off x="9552597" y="1298236"/>
            <a:ext cx="541705" cy="564612"/>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112" name="Rounded Rectangle 111"/>
          <p:cNvSpPr/>
          <p:nvPr/>
        </p:nvSpPr>
        <p:spPr>
          <a:xfrm>
            <a:off x="3065848" y="1619577"/>
            <a:ext cx="1237407"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Thing Directory</a:t>
            </a:r>
            <a:endParaRPr lang="en-US" dirty="0"/>
          </a:p>
        </p:txBody>
      </p:sp>
      <p:cxnSp>
        <p:nvCxnSpPr>
          <p:cNvPr id="100" name="Elbow Connector 99"/>
          <p:cNvCxnSpPr>
            <a:stCxn id="97" idx="1"/>
            <a:endCxn id="99" idx="3"/>
          </p:cNvCxnSpPr>
          <p:nvPr/>
        </p:nvCxnSpPr>
        <p:spPr>
          <a:xfrm rot="10800000" flipV="1">
            <a:off x="7736336" y="1862847"/>
            <a:ext cx="743711" cy="70410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07" name="Elbow Connector 106"/>
          <p:cNvCxnSpPr>
            <a:stCxn id="112" idx="3"/>
            <a:endCxn id="99" idx="0"/>
          </p:cNvCxnSpPr>
          <p:nvPr/>
        </p:nvCxnSpPr>
        <p:spPr>
          <a:xfrm>
            <a:off x="4303255" y="2023360"/>
            <a:ext cx="2816022" cy="139810"/>
          </a:xfrm>
          <a:prstGeom prst="bentConnector2">
            <a:avLst/>
          </a:prstGeom>
          <a:ln>
            <a:headEnd type="triangle"/>
            <a:tailEnd type="none"/>
          </a:ln>
        </p:spPr>
        <p:style>
          <a:lnRef idx="1">
            <a:schemeClr val="dk1"/>
          </a:lnRef>
          <a:fillRef idx="0">
            <a:schemeClr val="dk1"/>
          </a:fillRef>
          <a:effectRef idx="0">
            <a:schemeClr val="dk1"/>
          </a:effectRef>
          <a:fontRef idx="minor">
            <a:schemeClr val="tx1"/>
          </a:fontRef>
        </p:style>
      </p:cxnSp>
      <p:cxnSp>
        <p:nvCxnSpPr>
          <p:cNvPr id="171" name="Elbow Connector 170"/>
          <p:cNvCxnSpPr>
            <a:stCxn id="112" idx="2"/>
            <a:endCxn id="60" idx="0"/>
          </p:cNvCxnSpPr>
          <p:nvPr/>
        </p:nvCxnSpPr>
        <p:spPr>
          <a:xfrm rot="16200000" flipH="1">
            <a:off x="3606879" y="2504815"/>
            <a:ext cx="155591" cy="24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05" name="Elbow Connector 204"/>
          <p:cNvCxnSpPr/>
          <p:nvPr/>
        </p:nvCxnSpPr>
        <p:spPr>
          <a:xfrm flipV="1">
            <a:off x="7119277" y="2266631"/>
            <a:ext cx="1916445" cy="1123669"/>
          </a:xfrm>
          <a:prstGeom prst="bentConnector3">
            <a:avLst>
              <a:gd name="adj1" fmla="val 99882"/>
            </a:avLst>
          </a:prstGeom>
          <a:ln>
            <a:solidFill>
              <a:schemeClr val="tx1"/>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7736335" y="2776735"/>
            <a:ext cx="203241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3" name="Rounded Rectangle 72"/>
          <p:cNvSpPr/>
          <p:nvPr/>
        </p:nvSpPr>
        <p:spPr>
          <a:xfrm>
            <a:off x="6250683" y="3123618"/>
            <a:ext cx="1968278" cy="489833"/>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HTTP bridge (optional)</a:t>
            </a:r>
            <a:endParaRPr lang="en-US" dirty="0"/>
          </a:p>
        </p:txBody>
      </p:sp>
      <p:sp>
        <p:nvSpPr>
          <p:cNvPr id="63" name="Rounded Rectangle 62"/>
          <p:cNvSpPr/>
          <p:nvPr/>
        </p:nvSpPr>
        <p:spPr>
          <a:xfrm>
            <a:off x="9701795" y="2380659"/>
            <a:ext cx="1234117"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WoT</a:t>
            </a:r>
            <a:r>
              <a:rPr lang="en-US" dirty="0" smtClean="0"/>
              <a:t> Application</a:t>
            </a:r>
          </a:p>
          <a:p>
            <a:pPr algn="ctr"/>
            <a:r>
              <a:rPr lang="en-US" dirty="0" smtClean="0"/>
              <a:t>Servient</a:t>
            </a:r>
            <a:endParaRPr lang="en-US" dirty="0"/>
          </a:p>
        </p:txBody>
      </p:sp>
    </p:spTree>
    <p:extLst>
      <p:ext uri="{BB962C8B-B14F-4D97-AF65-F5344CB8AC3E}">
        <p14:creationId xmlns:p14="http://schemas.microsoft.com/office/powerpoint/2010/main" val="8600022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idx="2"/>
          </p:nvPr>
        </p:nvPicPr>
        <p:blipFill rotWithShape="1">
          <a:blip r:embed="rId3">
            <a:extLst>
              <a:ext uri="{28A0092B-C50C-407E-A947-70E740481C1C}">
                <a14:useLocalDpi xmlns:a14="http://schemas.microsoft.com/office/drawing/2010/main" val="0"/>
              </a:ext>
            </a:extLst>
          </a:blip>
          <a:srcRect l="19354" t="116" r="-86" b="46"/>
          <a:stretch/>
        </p:blipFill>
        <p:spPr>
          <a:xfrm rot="5400000">
            <a:off x="6047266" y="190024"/>
            <a:ext cx="6334756" cy="5954712"/>
          </a:xfrm>
        </p:spPr>
      </p:pic>
      <p:sp>
        <p:nvSpPr>
          <p:cNvPr id="3" name="Title 2"/>
          <p:cNvSpPr>
            <a:spLocks noGrp="1"/>
          </p:cNvSpPr>
          <p:nvPr>
            <p:ph type="title"/>
          </p:nvPr>
        </p:nvSpPr>
        <p:spPr>
          <a:xfrm>
            <a:off x="607485" y="0"/>
            <a:ext cx="5342466" cy="1158239"/>
          </a:xfrm>
        </p:spPr>
        <p:txBody>
          <a:bodyPr/>
          <a:lstStyle/>
          <a:p>
            <a:r>
              <a:rPr lang="en-US" dirty="0" smtClean="0"/>
              <a:t>Voice Control</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7</a:t>
            </a:fld>
            <a:endParaRPr lang="en-US" sz="1067" b="0" i="0" u="none" strike="noStrike" cap="none">
              <a:solidFill>
                <a:srgbClr val="FFFFFF"/>
              </a:solidFill>
              <a:latin typeface="Arial"/>
              <a:ea typeface="Arial"/>
              <a:cs typeface="Arial"/>
              <a:sym typeface="Arial"/>
            </a:endParaRPr>
          </a:p>
        </p:txBody>
      </p:sp>
      <p:sp>
        <p:nvSpPr>
          <p:cNvPr id="5" name="Text Placeholder 4"/>
          <p:cNvSpPr>
            <a:spLocks noGrp="1"/>
          </p:cNvSpPr>
          <p:nvPr>
            <p:ph type="body" idx="1"/>
          </p:nvPr>
        </p:nvSpPr>
        <p:spPr>
          <a:xfrm>
            <a:off x="607485" y="758536"/>
            <a:ext cx="5342466" cy="5576220"/>
          </a:xfrm>
        </p:spPr>
        <p:txBody>
          <a:bodyPr/>
          <a:lstStyle/>
          <a:p>
            <a:r>
              <a:rPr lang="en-US" b="1" dirty="0" smtClean="0"/>
              <a:t>Goal: Enable </a:t>
            </a:r>
            <a:r>
              <a:rPr lang="en-US" b="1" i="1" dirty="0" smtClean="0"/>
              <a:t>automatic</a:t>
            </a:r>
            <a:r>
              <a:rPr lang="en-US" b="1" dirty="0" smtClean="0"/>
              <a:t> voice control of </a:t>
            </a:r>
            <a:r>
              <a:rPr lang="en-US" b="1" i="1" dirty="0" smtClean="0"/>
              <a:t>any</a:t>
            </a:r>
            <a:r>
              <a:rPr lang="en-US" b="1" dirty="0" smtClean="0"/>
              <a:t> </a:t>
            </a:r>
            <a:r>
              <a:rPr lang="en-US" b="1" dirty="0" err="1" smtClean="0"/>
              <a:t>WoT</a:t>
            </a:r>
            <a:r>
              <a:rPr lang="en-US" b="1" dirty="0" smtClean="0"/>
              <a:t>-enabled device</a:t>
            </a:r>
          </a:p>
          <a:p>
            <a:pPr marL="342900" indent="-342900">
              <a:buFont typeface="Arial" panose="020B0604020202020204" pitchFamily="34" charset="0"/>
              <a:buChar char="•"/>
            </a:pPr>
            <a:r>
              <a:rPr lang="en-US" dirty="0" smtClean="0"/>
              <a:t>Demonstrate use of semantic markup of Thing Description</a:t>
            </a:r>
          </a:p>
          <a:p>
            <a:pPr marL="776930" lvl="1" indent="-342900">
              <a:buFont typeface="Arial" panose="020B0604020202020204" pitchFamily="34" charset="0"/>
              <a:buChar char="•"/>
            </a:pPr>
            <a:r>
              <a:rPr lang="en-US" dirty="0" smtClean="0"/>
              <a:t>Using iot.schema.org and SSNO ontologies and semantic inferencing tools</a:t>
            </a:r>
          </a:p>
          <a:p>
            <a:pPr marL="342900" indent="-342900">
              <a:buFont typeface="Arial" panose="020B0604020202020204" pitchFamily="34" charset="0"/>
              <a:buChar char="•"/>
            </a:pPr>
            <a:r>
              <a:rPr lang="en-US" dirty="0" smtClean="0"/>
              <a:t>Generate adaptive AVS Alexa skill, bridging with Alexa Home Skill </a:t>
            </a:r>
          </a:p>
          <a:p>
            <a:pPr marL="342900" indent="-342900">
              <a:buFont typeface="Arial" panose="020B0604020202020204" pitchFamily="34" charset="0"/>
              <a:buChar char="•"/>
            </a:pPr>
            <a:r>
              <a:rPr lang="en-US" dirty="0" smtClean="0"/>
              <a:t>Layer with </a:t>
            </a:r>
            <a:r>
              <a:rPr lang="en-US" dirty="0" err="1" smtClean="0"/>
              <a:t>WoT</a:t>
            </a:r>
            <a:r>
              <a:rPr lang="en-US" dirty="0" smtClean="0"/>
              <a:t> metadata bridges to control devices from multiple ecosystems (including OCF)</a:t>
            </a:r>
          </a:p>
        </p:txBody>
      </p:sp>
    </p:spTree>
    <p:extLst>
      <p:ext uri="{BB962C8B-B14F-4D97-AF65-F5344CB8AC3E}">
        <p14:creationId xmlns:p14="http://schemas.microsoft.com/office/powerpoint/2010/main" val="3185863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p:cNvSpPr/>
          <p:nvPr/>
        </p:nvSpPr>
        <p:spPr>
          <a:xfrm>
            <a:off x="6143580" y="1301030"/>
            <a:ext cx="5224075" cy="2346155"/>
          </a:xfrm>
          <a:prstGeom prst="roundRect">
            <a:avLst>
              <a:gd name="adj" fmla="val 274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Gateway</a:t>
            </a:r>
            <a:endParaRPr lang="en-US" dirty="0">
              <a:solidFill>
                <a:schemeClr val="tx1"/>
              </a:solidFill>
            </a:endParaRPr>
          </a:p>
        </p:txBody>
      </p:sp>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8</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6084712" y="31366"/>
            <a:ext cx="5923223" cy="602673"/>
          </a:xfrm>
        </p:spPr>
        <p:txBody>
          <a:bodyPr/>
          <a:lstStyle/>
          <a:p>
            <a:r>
              <a:rPr lang="en-US" dirty="0" smtClean="0"/>
              <a:t>Goal: </a:t>
            </a:r>
            <a:r>
              <a:rPr lang="en-US" dirty="0" smtClean="0"/>
              <a:t>Provide </a:t>
            </a:r>
            <a:r>
              <a:rPr lang="en-US" dirty="0" smtClean="0"/>
              <a:t>generic voice </a:t>
            </a:r>
            <a:r>
              <a:rPr lang="en-US" dirty="0" smtClean="0"/>
              <a:t>interface </a:t>
            </a:r>
            <a:r>
              <a:rPr lang="en-US" dirty="0" smtClean="0"/>
              <a:t>using </a:t>
            </a:r>
            <a:r>
              <a:rPr lang="en-US" dirty="0" err="1" smtClean="0"/>
              <a:t>WoT</a:t>
            </a:r>
            <a:r>
              <a:rPr lang="en-US" dirty="0" smtClean="0"/>
              <a:t> Thing Descriptions</a:t>
            </a:r>
            <a:endParaRPr lang="en-US" dirty="0"/>
          </a:p>
        </p:txBody>
      </p:sp>
      <p:sp>
        <p:nvSpPr>
          <p:cNvPr id="4" name="Title 3"/>
          <p:cNvSpPr>
            <a:spLocks noGrp="1"/>
          </p:cNvSpPr>
          <p:nvPr>
            <p:ph type="title"/>
          </p:nvPr>
        </p:nvSpPr>
        <p:spPr>
          <a:xfrm>
            <a:off x="100383" y="0"/>
            <a:ext cx="5843217" cy="939261"/>
          </a:xfrm>
        </p:spPr>
        <p:txBody>
          <a:bodyPr/>
          <a:lstStyle/>
          <a:p>
            <a:r>
              <a:rPr lang="en-US" dirty="0" smtClean="0"/>
              <a:t>Voice Control</a:t>
            </a:r>
            <a:br>
              <a:rPr lang="en-US" dirty="0" smtClean="0"/>
            </a:br>
            <a:r>
              <a:rPr lang="en-US" sz="2400" i="1" dirty="0" smtClean="0"/>
              <a:t>Burlingame </a:t>
            </a:r>
            <a:r>
              <a:rPr lang="en-US" sz="2400" i="1" dirty="0" err="1"/>
              <a:t>WoT</a:t>
            </a:r>
            <a:r>
              <a:rPr lang="en-US" sz="2400" i="1" dirty="0"/>
              <a:t> </a:t>
            </a:r>
            <a:r>
              <a:rPr lang="en-US" sz="2400" i="1" dirty="0" err="1"/>
              <a:t>Plugfest</a:t>
            </a:r>
            <a:r>
              <a:rPr lang="en-US" sz="2400" i="1" dirty="0"/>
              <a:t>, July 2017</a:t>
            </a:r>
            <a:endParaRPr lang="en-US" dirty="0"/>
          </a:p>
        </p:txBody>
      </p:sp>
      <p:sp>
        <p:nvSpPr>
          <p:cNvPr id="96" name="Rounded Rectangle 95"/>
          <p:cNvSpPr/>
          <p:nvPr/>
        </p:nvSpPr>
        <p:spPr>
          <a:xfrm>
            <a:off x="4778449" y="1301030"/>
            <a:ext cx="1199638" cy="2894937"/>
          </a:xfrm>
          <a:prstGeom prst="roundRect">
            <a:avLst>
              <a:gd name="adj" fmla="val 6839"/>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NAT</a:t>
            </a:r>
            <a:endParaRPr lang="en-US" dirty="0">
              <a:solidFill>
                <a:schemeClr val="tx1"/>
              </a:solidFill>
            </a:endParaRPr>
          </a:p>
        </p:txBody>
      </p:sp>
      <p:sp>
        <p:nvSpPr>
          <p:cNvPr id="99" name="Rounded Rectangle 98"/>
          <p:cNvSpPr/>
          <p:nvPr/>
        </p:nvSpPr>
        <p:spPr>
          <a:xfrm>
            <a:off x="6504709" y="2582733"/>
            <a:ext cx="1234117"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Proxy</a:t>
            </a:r>
            <a:endParaRPr lang="en-US" dirty="0" smtClean="0"/>
          </a:p>
          <a:p>
            <a:pPr algn="ctr"/>
            <a:r>
              <a:rPr lang="en-US" dirty="0" smtClean="0"/>
              <a:t>Servient(s)</a:t>
            </a:r>
            <a:endParaRPr lang="en-US" dirty="0"/>
          </a:p>
        </p:txBody>
      </p:sp>
      <p:sp>
        <p:nvSpPr>
          <p:cNvPr id="58" name="Rounded Rectangle 57"/>
          <p:cNvSpPr/>
          <p:nvPr/>
        </p:nvSpPr>
        <p:spPr>
          <a:xfrm>
            <a:off x="1047442" y="1305798"/>
            <a:ext cx="3547916" cy="3515584"/>
          </a:xfrm>
          <a:prstGeom prst="roundRect">
            <a:avLst>
              <a:gd name="adj" fmla="val 6839"/>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Cloud</a:t>
            </a:r>
            <a:endParaRPr lang="en-US" dirty="0">
              <a:solidFill>
                <a:schemeClr val="tx1"/>
              </a:solidFill>
            </a:endParaRPr>
          </a:p>
        </p:txBody>
      </p:sp>
      <p:sp>
        <p:nvSpPr>
          <p:cNvPr id="60" name="Rounded Rectangle 59"/>
          <p:cNvSpPr/>
          <p:nvPr/>
        </p:nvSpPr>
        <p:spPr>
          <a:xfrm>
            <a:off x="1999226" y="3936606"/>
            <a:ext cx="1236916"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Shadow</a:t>
            </a:r>
            <a:endParaRPr lang="en-US" dirty="0" smtClean="0"/>
          </a:p>
          <a:p>
            <a:pPr algn="ctr"/>
            <a:r>
              <a:rPr lang="en-US" dirty="0" smtClean="0"/>
              <a:t>Servient(s)</a:t>
            </a:r>
            <a:endParaRPr lang="en-US" dirty="0"/>
          </a:p>
        </p:txBody>
      </p:sp>
      <p:cxnSp>
        <p:nvCxnSpPr>
          <p:cNvPr id="62" name="Elbow Connector 61"/>
          <p:cNvCxnSpPr>
            <a:stCxn id="99" idx="0"/>
            <a:endCxn id="63" idx="3"/>
          </p:cNvCxnSpPr>
          <p:nvPr/>
        </p:nvCxnSpPr>
        <p:spPr>
          <a:xfrm rot="16200000" flipV="1">
            <a:off x="5612318" y="1073282"/>
            <a:ext cx="191476" cy="2827425"/>
          </a:xfrm>
          <a:prstGeom prst="bentConnector2">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112" name="Rounded Rectangle 111"/>
          <p:cNvSpPr/>
          <p:nvPr/>
        </p:nvSpPr>
        <p:spPr>
          <a:xfrm>
            <a:off x="3055361" y="2986516"/>
            <a:ext cx="1237407"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Thing Directory</a:t>
            </a:r>
            <a:endParaRPr lang="en-US" dirty="0"/>
          </a:p>
        </p:txBody>
      </p:sp>
      <p:cxnSp>
        <p:nvCxnSpPr>
          <p:cNvPr id="171" name="Elbow Connector 170"/>
          <p:cNvCxnSpPr>
            <a:endCxn id="112" idx="0"/>
          </p:cNvCxnSpPr>
          <p:nvPr/>
        </p:nvCxnSpPr>
        <p:spPr>
          <a:xfrm rot="16200000" flipH="1">
            <a:off x="3578326" y="2890777"/>
            <a:ext cx="191476" cy="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70" name="Rounded Rectangle 69"/>
          <p:cNvSpPr/>
          <p:nvPr/>
        </p:nvSpPr>
        <p:spPr>
          <a:xfrm>
            <a:off x="5565216" y="5271979"/>
            <a:ext cx="123411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Local </a:t>
            </a:r>
            <a:r>
              <a:rPr lang="en-US" dirty="0" err="1"/>
              <a:t>IoT</a:t>
            </a:r>
            <a:endParaRPr lang="en-US" dirty="0"/>
          </a:p>
          <a:p>
            <a:pPr algn="ctr"/>
            <a:r>
              <a:rPr lang="en-US" dirty="0"/>
              <a:t>Device</a:t>
            </a:r>
          </a:p>
        </p:txBody>
      </p:sp>
      <p:sp>
        <p:nvSpPr>
          <p:cNvPr id="71" name="Rounded Rectangle 70"/>
          <p:cNvSpPr/>
          <p:nvPr/>
        </p:nvSpPr>
        <p:spPr>
          <a:xfrm>
            <a:off x="6922203" y="5271979"/>
            <a:ext cx="123411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Local </a:t>
            </a:r>
            <a:r>
              <a:rPr lang="en-US" dirty="0" err="1"/>
              <a:t>IoT</a:t>
            </a:r>
            <a:endParaRPr lang="en-US" dirty="0"/>
          </a:p>
          <a:p>
            <a:pPr algn="ctr"/>
            <a:r>
              <a:rPr lang="en-US" dirty="0"/>
              <a:t>Device</a:t>
            </a:r>
          </a:p>
        </p:txBody>
      </p:sp>
      <p:sp>
        <p:nvSpPr>
          <p:cNvPr id="72" name="Rounded Rectangle 71"/>
          <p:cNvSpPr/>
          <p:nvPr/>
        </p:nvSpPr>
        <p:spPr>
          <a:xfrm>
            <a:off x="8279190" y="5271979"/>
            <a:ext cx="123411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Local </a:t>
            </a:r>
            <a:r>
              <a:rPr lang="en-US" dirty="0" err="1"/>
              <a:t>IoT</a:t>
            </a:r>
            <a:endParaRPr lang="en-US" dirty="0"/>
          </a:p>
          <a:p>
            <a:pPr algn="ctr"/>
            <a:r>
              <a:rPr lang="en-US" dirty="0"/>
              <a:t>Device</a:t>
            </a:r>
          </a:p>
        </p:txBody>
      </p:sp>
      <p:cxnSp>
        <p:nvCxnSpPr>
          <p:cNvPr id="81" name="Elbow Connector 80"/>
          <p:cNvCxnSpPr>
            <a:endCxn id="70" idx="0"/>
          </p:cNvCxnSpPr>
          <p:nvPr/>
        </p:nvCxnSpPr>
        <p:spPr>
          <a:xfrm rot="5400000">
            <a:off x="5711181" y="3861391"/>
            <a:ext cx="1881683" cy="939493"/>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4" name="Elbow Connector 83"/>
          <p:cNvCxnSpPr>
            <a:stCxn id="99" idx="2"/>
            <a:endCxn id="71" idx="0"/>
          </p:cNvCxnSpPr>
          <p:nvPr/>
        </p:nvCxnSpPr>
        <p:spPr>
          <a:xfrm rot="16200000" flipH="1">
            <a:off x="6389675" y="4122392"/>
            <a:ext cx="1881680" cy="41749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7" name="Elbow Connector 86"/>
          <p:cNvCxnSpPr>
            <a:stCxn id="99" idx="2"/>
            <a:endCxn id="72" idx="0"/>
          </p:cNvCxnSpPr>
          <p:nvPr/>
        </p:nvCxnSpPr>
        <p:spPr>
          <a:xfrm rot="16200000" flipH="1">
            <a:off x="7068168" y="3443898"/>
            <a:ext cx="1881680" cy="177448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90" name="Rounded Rectangle 89"/>
          <p:cNvSpPr/>
          <p:nvPr/>
        </p:nvSpPr>
        <p:spPr>
          <a:xfrm>
            <a:off x="1178634" y="2602888"/>
            <a:ext cx="1236916" cy="807566"/>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WoT</a:t>
            </a:r>
            <a:r>
              <a:rPr lang="en-US" dirty="0" smtClean="0"/>
              <a:t> </a:t>
            </a:r>
            <a:r>
              <a:rPr lang="en-US" dirty="0" smtClean="0"/>
              <a:t>Alexa Home Skill </a:t>
            </a:r>
            <a:r>
              <a:rPr lang="en-US" dirty="0" smtClean="0"/>
              <a:t>Adapter</a:t>
            </a:r>
            <a:endParaRPr lang="en-US" dirty="0"/>
          </a:p>
        </p:txBody>
      </p:sp>
      <p:sp>
        <p:nvSpPr>
          <p:cNvPr id="91" name="Rounded Rectangle 90"/>
          <p:cNvSpPr/>
          <p:nvPr/>
        </p:nvSpPr>
        <p:spPr>
          <a:xfrm>
            <a:off x="9649923" y="2639516"/>
            <a:ext cx="1234117" cy="807566"/>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AVS Client</a:t>
            </a:r>
            <a:endParaRPr lang="en-US" dirty="0"/>
          </a:p>
        </p:txBody>
      </p:sp>
      <p:sp>
        <p:nvSpPr>
          <p:cNvPr id="92" name="Oval 91"/>
          <p:cNvSpPr/>
          <p:nvPr/>
        </p:nvSpPr>
        <p:spPr>
          <a:xfrm>
            <a:off x="9163135" y="3941598"/>
            <a:ext cx="2204520" cy="75329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Far Field Microphone</a:t>
            </a:r>
            <a:endParaRPr lang="en-US" dirty="0"/>
          </a:p>
        </p:txBody>
      </p:sp>
      <p:cxnSp>
        <p:nvCxnSpPr>
          <p:cNvPr id="93" name="Elbow Connector 92"/>
          <p:cNvCxnSpPr>
            <a:stCxn id="91" idx="2"/>
            <a:endCxn id="92" idx="0"/>
          </p:cNvCxnSpPr>
          <p:nvPr/>
        </p:nvCxnSpPr>
        <p:spPr>
          <a:xfrm rot="5400000">
            <a:off x="10018931" y="3693547"/>
            <a:ext cx="494516" cy="158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04" name="Elbow Connector 103"/>
          <p:cNvCxnSpPr>
            <a:stCxn id="112" idx="1"/>
            <a:endCxn id="90" idx="3"/>
          </p:cNvCxnSpPr>
          <p:nvPr/>
        </p:nvCxnSpPr>
        <p:spPr>
          <a:xfrm rot="10800000">
            <a:off x="2415551" y="3006671"/>
            <a:ext cx="639811" cy="383628"/>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08" name="Elbow Connector 107"/>
          <p:cNvCxnSpPr>
            <a:stCxn id="91" idx="0"/>
            <a:endCxn id="110" idx="3"/>
          </p:cNvCxnSpPr>
          <p:nvPr/>
        </p:nvCxnSpPr>
        <p:spPr>
          <a:xfrm rot="16200000" flipV="1">
            <a:off x="5972873" y="-1654593"/>
            <a:ext cx="736900" cy="7851318"/>
          </a:xfrm>
          <a:prstGeom prst="bentConnector2">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110" name="Rounded Rectangle 109"/>
          <p:cNvSpPr/>
          <p:nvPr/>
        </p:nvSpPr>
        <p:spPr>
          <a:xfrm>
            <a:off x="1178748" y="1498833"/>
            <a:ext cx="1236916" cy="807566"/>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AVS Server</a:t>
            </a:r>
            <a:endParaRPr lang="en-US" dirty="0" smtClean="0"/>
          </a:p>
        </p:txBody>
      </p:sp>
      <p:cxnSp>
        <p:nvCxnSpPr>
          <p:cNvPr id="114" name="Elbow Connector 113"/>
          <p:cNvCxnSpPr>
            <a:stCxn id="90" idx="0"/>
            <a:endCxn id="110" idx="2"/>
          </p:cNvCxnSpPr>
          <p:nvPr/>
        </p:nvCxnSpPr>
        <p:spPr>
          <a:xfrm rot="5400000" flipH="1" flipV="1">
            <a:off x="1648905" y="2454587"/>
            <a:ext cx="296489" cy="114"/>
          </a:xfrm>
          <a:prstGeom prst="bentConnector3">
            <a:avLst>
              <a:gd name="adj1" fmla="val 50000"/>
            </a:avLst>
          </a:prstGeom>
          <a:ln>
            <a:headEnd type="triangle" w="med" len="med"/>
            <a:tailEnd type="triangle" w="med" len="med"/>
          </a:ln>
        </p:spPr>
        <p:style>
          <a:lnRef idx="1">
            <a:schemeClr val="dk1"/>
          </a:lnRef>
          <a:fillRef idx="0">
            <a:schemeClr val="dk1"/>
          </a:fillRef>
          <a:effectRef idx="0">
            <a:schemeClr val="dk1"/>
          </a:effectRef>
          <a:fontRef idx="minor">
            <a:schemeClr val="tx1"/>
          </a:fontRef>
        </p:style>
      </p:cxnSp>
      <p:cxnSp>
        <p:nvCxnSpPr>
          <p:cNvPr id="29" name="Elbow Connector 28"/>
          <p:cNvCxnSpPr>
            <a:stCxn id="90" idx="2"/>
            <a:endCxn id="60" idx="1"/>
          </p:cNvCxnSpPr>
          <p:nvPr/>
        </p:nvCxnSpPr>
        <p:spPr>
          <a:xfrm rot="16200000" flipH="1">
            <a:off x="1433192" y="3774354"/>
            <a:ext cx="929935" cy="202134"/>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34" name="Elbow Connector 33"/>
          <p:cNvCxnSpPr>
            <a:stCxn id="99" idx="1"/>
            <a:endCxn id="60" idx="3"/>
          </p:cNvCxnSpPr>
          <p:nvPr/>
        </p:nvCxnSpPr>
        <p:spPr>
          <a:xfrm rot="10800000" flipV="1">
            <a:off x="3236143" y="2986515"/>
            <a:ext cx="3268567" cy="1353873"/>
          </a:xfrm>
          <a:prstGeom prst="bentConnector3">
            <a:avLst>
              <a:gd name="adj1" fmla="val 50000"/>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18" name="TextBox 17"/>
          <p:cNvSpPr txBox="1"/>
          <p:nvPr/>
        </p:nvSpPr>
        <p:spPr>
          <a:xfrm>
            <a:off x="154804" y="4931409"/>
            <a:ext cx="5238935" cy="1384995"/>
          </a:xfrm>
          <a:prstGeom prst="rect">
            <a:avLst/>
          </a:prstGeom>
          <a:noFill/>
        </p:spPr>
        <p:txBody>
          <a:bodyPr wrap="none" rtlCol="0">
            <a:spAutoFit/>
          </a:bodyPr>
          <a:lstStyle/>
          <a:p>
            <a:pPr marL="342900" indent="-342900">
              <a:buFont typeface="+mj-lt"/>
              <a:buAutoNum type="arabicPeriod"/>
            </a:pPr>
            <a:r>
              <a:rPr lang="en-US" dirty="0" smtClean="0"/>
              <a:t>Proxy requests Factory to make Shadow </a:t>
            </a:r>
          </a:p>
          <a:p>
            <a:pPr marL="342900" indent="-342900">
              <a:buFont typeface="+mj-lt"/>
              <a:buAutoNum type="arabicPeriod"/>
            </a:pPr>
            <a:r>
              <a:rPr lang="en-US" dirty="0" smtClean="0"/>
              <a:t>Factory creates Shadow and registers it with Directory</a:t>
            </a:r>
          </a:p>
          <a:p>
            <a:pPr marL="342900" indent="-342900">
              <a:buFont typeface="+mj-lt"/>
              <a:buAutoNum type="arabicPeriod"/>
            </a:pPr>
            <a:r>
              <a:rPr lang="en-US" dirty="0" smtClean="0"/>
              <a:t>Proxy opens </a:t>
            </a:r>
            <a:r>
              <a:rPr lang="en-US" dirty="0" err="1" smtClean="0"/>
              <a:t>websocket</a:t>
            </a:r>
            <a:r>
              <a:rPr lang="en-US" dirty="0" smtClean="0"/>
              <a:t> connection with Shadow</a:t>
            </a:r>
          </a:p>
          <a:p>
            <a:pPr marL="342900" indent="-342900">
              <a:buFont typeface="+mj-lt"/>
              <a:buAutoNum type="arabicPeriod"/>
            </a:pPr>
            <a:r>
              <a:rPr lang="en-US" dirty="0" smtClean="0"/>
              <a:t>Alexa skill queries Directory to find Things during Discovery</a:t>
            </a:r>
          </a:p>
          <a:p>
            <a:pPr marL="342900" indent="-342900">
              <a:buFont typeface="+mj-lt"/>
              <a:buAutoNum type="arabicPeriod"/>
            </a:pPr>
            <a:r>
              <a:rPr lang="en-US" dirty="0" smtClean="0"/>
              <a:t>AVS Client invokes skill via ASR and Home Skill Adapter</a:t>
            </a:r>
          </a:p>
          <a:p>
            <a:pPr marL="342900" indent="-342900">
              <a:buFont typeface="+mj-lt"/>
              <a:buAutoNum type="arabicPeriod"/>
            </a:pPr>
            <a:r>
              <a:rPr lang="en-US" dirty="0" smtClean="0"/>
              <a:t>Intent is mapped to an appropriate Action on Shadow </a:t>
            </a:r>
            <a:endParaRPr lang="en-US" dirty="0"/>
          </a:p>
        </p:txBody>
      </p:sp>
      <p:sp>
        <p:nvSpPr>
          <p:cNvPr id="19" name="Oval 18"/>
          <p:cNvSpPr/>
          <p:nvPr/>
        </p:nvSpPr>
        <p:spPr>
          <a:xfrm>
            <a:off x="5237570" y="2245901"/>
            <a:ext cx="322437" cy="3026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46" name="Oval 45"/>
          <p:cNvSpPr/>
          <p:nvPr/>
        </p:nvSpPr>
        <p:spPr>
          <a:xfrm>
            <a:off x="2652243" y="2440901"/>
            <a:ext cx="322437" cy="3026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47" name="Oval 46"/>
          <p:cNvSpPr/>
          <p:nvPr/>
        </p:nvSpPr>
        <p:spPr>
          <a:xfrm>
            <a:off x="5262725" y="2825463"/>
            <a:ext cx="322437" cy="3026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48" name="Oval 47"/>
          <p:cNvSpPr/>
          <p:nvPr/>
        </p:nvSpPr>
        <p:spPr>
          <a:xfrm>
            <a:off x="2671824" y="3230021"/>
            <a:ext cx="322437" cy="3026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63" name="Rounded Rectangle 62"/>
          <p:cNvSpPr/>
          <p:nvPr/>
        </p:nvSpPr>
        <p:spPr>
          <a:xfrm>
            <a:off x="3057427" y="1987474"/>
            <a:ext cx="1236916"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Shadow</a:t>
            </a:r>
            <a:endParaRPr lang="en-US" dirty="0" smtClean="0"/>
          </a:p>
          <a:p>
            <a:pPr algn="ctr"/>
            <a:r>
              <a:rPr lang="en-US" dirty="0" smtClean="0"/>
              <a:t>Factory</a:t>
            </a:r>
            <a:endParaRPr lang="en-US" dirty="0"/>
          </a:p>
        </p:txBody>
      </p:sp>
      <p:cxnSp>
        <p:nvCxnSpPr>
          <p:cNvPr id="65" name="Elbow Connector 64"/>
          <p:cNvCxnSpPr>
            <a:stCxn id="63" idx="1"/>
            <a:endCxn id="60" idx="0"/>
          </p:cNvCxnSpPr>
          <p:nvPr/>
        </p:nvCxnSpPr>
        <p:spPr>
          <a:xfrm rot="10800000" flipV="1">
            <a:off x="2617685" y="2391256"/>
            <a:ext cx="439743" cy="1545349"/>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125" name="Oval 124"/>
          <p:cNvSpPr/>
          <p:nvPr/>
        </p:nvSpPr>
        <p:spPr>
          <a:xfrm>
            <a:off x="1642733" y="3604909"/>
            <a:ext cx="322437" cy="3026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6</a:t>
            </a:r>
            <a:endParaRPr lang="en-US" dirty="0">
              <a:solidFill>
                <a:schemeClr val="tx1"/>
              </a:solidFill>
            </a:endParaRPr>
          </a:p>
        </p:txBody>
      </p:sp>
      <p:sp>
        <p:nvSpPr>
          <p:cNvPr id="126" name="Oval 125"/>
          <p:cNvSpPr/>
          <p:nvPr/>
        </p:nvSpPr>
        <p:spPr>
          <a:xfrm>
            <a:off x="2598755" y="1747682"/>
            <a:ext cx="322437" cy="30269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a:t>
            </a:r>
          </a:p>
        </p:txBody>
      </p:sp>
    </p:spTree>
    <p:extLst>
      <p:ext uri="{BB962C8B-B14F-4D97-AF65-F5344CB8AC3E}">
        <p14:creationId xmlns:p14="http://schemas.microsoft.com/office/powerpoint/2010/main" val="3648397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9</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102500" y="939261"/>
            <a:ext cx="11736351" cy="4970241"/>
          </a:xfrm>
        </p:spPr>
        <p:txBody>
          <a:bodyPr/>
          <a:lstStyle/>
          <a:p>
            <a:pPr marL="342900" indent="-342900">
              <a:buFont typeface="Arial" panose="020B0604020202020204" pitchFamily="34" charset="0"/>
              <a:buChar char="•"/>
            </a:pPr>
            <a:r>
              <a:rPr lang="en-US" sz="2000" dirty="0" smtClean="0"/>
              <a:t>Assumes devices controlled by “device cloud”: a web service with a public URL.</a:t>
            </a:r>
          </a:p>
          <a:p>
            <a:pPr marL="342900" indent="-342900">
              <a:buFont typeface="Arial" panose="020B0604020202020204" pitchFamily="34" charset="0"/>
              <a:buChar char="•"/>
            </a:pPr>
            <a:r>
              <a:rPr lang="en-US" sz="2000" dirty="0" smtClean="0"/>
              <a:t>Supports set of standard, built-in “intents” with predefined semantics</a:t>
            </a:r>
          </a:p>
          <a:p>
            <a:pPr marL="342900" indent="-342900">
              <a:buFont typeface="Arial" panose="020B0604020202020204" pitchFamily="34" charset="0"/>
              <a:buChar char="•"/>
            </a:pPr>
            <a:r>
              <a:rPr lang="en-US" sz="2000" dirty="0" smtClean="0"/>
              <a:t>When understands one of these intents, creates a “directive” which is sent to an “adapter”, which is typically an AWS lambda function.  Lambda is called for discovery first, then later with directives.</a:t>
            </a:r>
          </a:p>
          <a:p>
            <a:pPr marL="342900" indent="-342900">
              <a:buFont typeface="Arial" panose="020B0604020202020204" pitchFamily="34" charset="0"/>
              <a:buChar char="•"/>
            </a:pPr>
            <a:r>
              <a:rPr lang="en-US" sz="2000" dirty="0" smtClean="0"/>
              <a:t>Directive contains: customer authentication, device identifier, and an action-specific payload.</a:t>
            </a:r>
          </a:p>
          <a:p>
            <a:pPr marL="342900" indent="-342900">
              <a:buFont typeface="Arial" panose="020B0604020202020204" pitchFamily="34" charset="0"/>
              <a:buChar char="•"/>
            </a:pPr>
            <a:r>
              <a:rPr lang="en-US" sz="2000" dirty="0" smtClean="0"/>
              <a:t>Adapter should check the authentication (OAuth2.0), then send the payload to the specified device via the device cloud.  The “device identifier” includes </a:t>
            </a:r>
            <a:r>
              <a:rPr lang="en-US" sz="2000" dirty="0" err="1" smtClean="0"/>
              <a:t>uuid</a:t>
            </a:r>
            <a:r>
              <a:rPr lang="en-US" sz="2000" dirty="0" smtClean="0"/>
              <a:t> and cookies provided during discovery.</a:t>
            </a:r>
          </a:p>
          <a:p>
            <a:pPr marL="342900" indent="-342900">
              <a:buFont typeface="Arial" panose="020B0604020202020204" pitchFamily="34" charset="0"/>
              <a:buChar char="•"/>
            </a:pPr>
            <a:r>
              <a:rPr lang="en-US" sz="2000" dirty="0" smtClean="0"/>
              <a:t>Respond with an event that indicates success or failure.  Can be synchronous (from the lambda) or asynchronous (from the device cloud).</a:t>
            </a:r>
          </a:p>
          <a:p>
            <a:pPr marL="342900" indent="-342900">
              <a:buFont typeface="Arial" panose="020B0604020202020204" pitchFamily="34" charset="0"/>
              <a:buChar char="•"/>
            </a:pPr>
            <a:r>
              <a:rPr lang="en-US" sz="2000" dirty="0" smtClean="0"/>
              <a:t>Devices can also have shadowed status information and this can be proactively updated.</a:t>
            </a:r>
          </a:p>
          <a:p>
            <a:r>
              <a:rPr lang="en-US" sz="2000" i="1" dirty="0" smtClean="0">
                <a:sym typeface="Wingdings" panose="05000000000000000000" pitchFamily="2" charset="2"/>
              </a:rPr>
              <a:t> </a:t>
            </a:r>
            <a:r>
              <a:rPr lang="en-US" sz="2000" i="1" dirty="0" smtClean="0"/>
              <a:t>Note that all interactions MUST complete within 8 seconds, and ideally 5 seconds.</a:t>
            </a:r>
          </a:p>
          <a:p>
            <a:r>
              <a:rPr lang="en-US" sz="1800" dirty="0" smtClean="0"/>
              <a:t>For details, see </a:t>
            </a:r>
            <a:r>
              <a:rPr lang="en-US" sz="1800" dirty="0" smtClean="0">
                <a:hlinkClick r:id="rId2"/>
              </a:rPr>
              <a:t>https://developer.amazon.com/docs/smarthome/understand-the-smart-home-skill-api.html</a:t>
            </a:r>
            <a:r>
              <a:rPr lang="en-US" sz="1800" dirty="0" smtClean="0"/>
              <a:t> </a:t>
            </a:r>
            <a:endParaRPr lang="en-US" sz="1800" dirty="0"/>
          </a:p>
        </p:txBody>
      </p:sp>
      <p:sp>
        <p:nvSpPr>
          <p:cNvPr id="4" name="Title 3"/>
          <p:cNvSpPr>
            <a:spLocks noGrp="1"/>
          </p:cNvSpPr>
          <p:nvPr>
            <p:ph type="title"/>
          </p:nvPr>
        </p:nvSpPr>
        <p:spPr/>
        <p:txBody>
          <a:bodyPr/>
          <a:lstStyle/>
          <a:p>
            <a:r>
              <a:rPr lang="en-US" dirty="0" smtClean="0"/>
              <a:t>Alexa Smart Home Skill API - Summary</a:t>
            </a:r>
            <a:endParaRPr lang="en-US" dirty="0"/>
          </a:p>
        </p:txBody>
      </p:sp>
    </p:spTree>
    <p:extLst>
      <p:ext uri="{BB962C8B-B14F-4D97-AF65-F5344CB8AC3E}">
        <p14:creationId xmlns:p14="http://schemas.microsoft.com/office/powerpoint/2010/main" val="607272929"/>
      </p:ext>
    </p:extLst>
  </p:cSld>
  <p:clrMapOvr>
    <a:masterClrMapping/>
  </p:clrMapOvr>
</p:sld>
</file>

<file path=ppt/theme/theme1.xml><?xml version="1.0" encoding="utf-8"?>
<a:theme xmlns:a="http://schemas.openxmlformats.org/drawingml/2006/main" name="Int_PPT Template_Clear_16x9">
  <a:themeElements>
    <a:clrScheme name="Custom 2">
      <a:dk1>
        <a:srgbClr val="000000"/>
      </a:dk1>
      <a:lt1>
        <a:srgbClr val="FFFFFF"/>
      </a:lt1>
      <a:dk2>
        <a:srgbClr val="003C71"/>
      </a:dk2>
      <a:lt2>
        <a:srgbClr val="B1BABF"/>
      </a:lt2>
      <a:accent1>
        <a:srgbClr val="B7D108"/>
      </a:accent1>
      <a:accent2>
        <a:srgbClr val="0071C5"/>
      </a:accent2>
      <a:accent3>
        <a:srgbClr val="009CDA"/>
      </a:accent3>
      <a:accent4>
        <a:srgbClr val="F8D44C"/>
      </a:accent4>
      <a:accent5>
        <a:srgbClr val="FFA400"/>
      </a:accent5>
      <a:accent6>
        <a:srgbClr val="FF4E00"/>
      </a:accent6>
      <a:hlink>
        <a:srgbClr val="C3D600"/>
      </a:hlink>
      <a:folHlink>
        <a:srgbClr val="0071C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1914</TotalTime>
  <Words>1825</Words>
  <Application>Microsoft Office PowerPoint</Application>
  <PresentationFormat>Widescreen</PresentationFormat>
  <Paragraphs>280</Paragraphs>
  <Slides>19</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Noto Sans Symbols</vt:lpstr>
      <vt:lpstr>Calibri</vt:lpstr>
      <vt:lpstr>Wingdings</vt:lpstr>
      <vt:lpstr>Arial</vt:lpstr>
      <vt:lpstr>Int_PPT Template_Clear_16x9</vt:lpstr>
      <vt:lpstr>W3C Web of Things POC Planning – Intel Contributions</vt:lpstr>
      <vt:lpstr>Proof of Concept (POC) Development: Goals</vt:lpstr>
      <vt:lpstr>Metadata Bridge</vt:lpstr>
      <vt:lpstr>Metadata Bridge Dusseldorf WoT Plugfest, July 2017</vt:lpstr>
      <vt:lpstr>System Integration</vt:lpstr>
      <vt:lpstr>System Integration Burlingame WoT Plugfest, July 2017</vt:lpstr>
      <vt:lpstr>Voice Control</vt:lpstr>
      <vt:lpstr>Voice Control Burlingame WoT Plugfest, July 2017</vt:lpstr>
      <vt:lpstr>Alexa Smart Home Skill API - Summary</vt:lpstr>
      <vt:lpstr>Alexa Smart Home Skill API - Summary</vt:lpstr>
      <vt:lpstr>AVS Home Skill Semantics: Capabilities</vt:lpstr>
      <vt:lpstr>AVS Home Skill Capabilities: Targets</vt:lpstr>
      <vt:lpstr>AVS Home Skill Capability: Additional Examples</vt:lpstr>
      <vt:lpstr>AVS Home Skill Semantics: System Messages</vt:lpstr>
      <vt:lpstr>AVS Issues and Notes</vt:lpstr>
      <vt:lpstr>Fog Integration</vt:lpstr>
      <vt:lpstr>TODO: Industrial POCs</vt:lpstr>
      <vt:lpstr>TODO: Scenarios</vt:lpstr>
      <vt:lpstr>Smart Security Scenario: Person Detection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Siow, Eric</dc:creator>
  <cp:lastModifiedBy>Mccool, Michael</cp:lastModifiedBy>
  <cp:revision>384</cp:revision>
  <cp:lastPrinted>2017-07-11T17:19:20Z</cp:lastPrinted>
  <dcterms:modified xsi:type="dcterms:W3CDTF">2017-10-17T14:12:19Z</dcterms:modified>
</cp:coreProperties>
</file>